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24387175" cy="13716000"/>
  <p:notesSz cx="13716000" cy="24387175"/>
  <p:embeddedFontLst>
    <p:embeddedFont>
      <p:font typeface="SourceHanSerifCN-Regular" panose="02020400000000000000" charset="-122"/>
      <p:regular r:id="rId34"/>
    </p:embeddedFont>
    <p:embeddedFont>
      <p:font typeface="SourceHanSerifCN-SemiBold" panose="02020600000000000000" charset="-122"/>
      <p:regular r:id="rId35"/>
    </p:embeddedFont>
    <p:embeddedFont>
      <p:font typeface="PlayfairDisplay-Regular" panose="02010600030101010101" charset="0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2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64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33.png"/><Relationship Id="rId10" Type="http://schemas.openxmlformats.org/officeDocument/2006/relationships/image" Target="../media/image52.png"/><Relationship Id="rId4" Type="http://schemas.openxmlformats.org/officeDocument/2006/relationships/image" Target="../media/image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6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6.png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1271016" y="4709160"/>
            <a:ext cx="22046184" cy="21305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6800"/>
              </a:lnSpc>
              <a:buNone/>
            </a:pPr>
            <a:r>
              <a:rPr lang="en-US" sz="14000" kern="0" spc="1400" dirty="0">
                <a:solidFill>
                  <a:srgbClr val="0503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神经网络与文本处理</a:t>
            </a:r>
            <a:endParaRPr lang="en-US" sz="14000" dirty="0"/>
          </a:p>
        </p:txBody>
      </p:sp>
      <p:sp>
        <p:nvSpPr>
          <p:cNvPr id="3" name="Text 1"/>
          <p:cNvSpPr/>
          <p:nvPr/>
        </p:nvSpPr>
        <p:spPr>
          <a:xfrm rot="21600000">
            <a:off x="8266176" y="7324344"/>
            <a:ext cx="7827264" cy="10698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8400"/>
              </a:lnSpc>
              <a:buNone/>
            </a:pPr>
            <a:r>
              <a:rPr lang="en-US" sz="7000" kern="0" spc="350" dirty="0">
                <a:solidFill>
                  <a:srgbClr val="0503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从理论到实战</a:t>
            </a:r>
            <a:endParaRPr lang="en-US"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9857232" y="3035808"/>
            <a:ext cx="4690872" cy="15270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2010"/>
              </a:lnSpc>
              <a:buNone/>
            </a:pPr>
            <a:r>
              <a:rPr lang="en-US" sz="10000" kern="0" spc="250" dirty="0">
                <a:solidFill>
                  <a:srgbClr val="9D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03</a:t>
            </a:r>
            <a:endParaRPr lang="en-US" sz="10000" dirty="0"/>
          </a:p>
        </p:txBody>
      </p:sp>
      <p:sp>
        <p:nvSpPr>
          <p:cNvPr id="3" name="Text 1"/>
          <p:cNvSpPr/>
          <p:nvPr/>
        </p:nvSpPr>
        <p:spPr>
          <a:xfrm rot="21600000">
            <a:off x="3134500" y="5720675"/>
            <a:ext cx="1789480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4412"/>
              </a:lnSpc>
              <a:buNone/>
            </a:pPr>
            <a:r>
              <a:rPr lang="en-US" sz="12000" kern="0" spc="300" dirty="0">
                <a:solidFill>
                  <a:srgbClr val="0503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神经网络的拓扑结构</a:t>
            </a:r>
            <a:endParaRPr lang="en-US" sz="1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7242048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网络结构类型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80743" y="14036040"/>
            <a:ext cx="1600200" cy="11430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85631" y="8650224"/>
            <a:ext cx="7644384" cy="100584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17903" y="6364224"/>
            <a:ext cx="10049256" cy="3044952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1567159" y="7808976"/>
            <a:ext cx="822960" cy="100584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 rot="21600000">
            <a:off x="2130551" y="7735824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具有时间反馈连接的拓扑结构，通过隐藏状态记忆历史信息，RNN和LSTM擅长处理时序数据和自然语言。</a:t>
            </a:r>
            <a:endParaRPr lang="en-US" sz="2600" dirty="0"/>
          </a:p>
        </p:txBody>
      </p:sp>
      <p:sp>
        <p:nvSpPr>
          <p:cNvPr id="10" name="Text 3"/>
          <p:cNvSpPr/>
          <p:nvPr/>
        </p:nvSpPr>
        <p:spPr>
          <a:xfrm rot="21600000">
            <a:off x="7772399" y="69220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循环网络</a:t>
            </a:r>
            <a:endParaRPr lang="en-US" sz="390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075919" y="4709160"/>
            <a:ext cx="10058400" cy="3044952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2252959" y="6236208"/>
            <a:ext cx="822960" cy="118872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 rot="21600000">
            <a:off x="13679423" y="6099048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信息单向流动的层级结构，包含输入层、隐藏层和输出层，典型代表是MLP和CNN，适用于静态模式识别任务。</a:t>
            </a:r>
            <a:endParaRPr lang="en-US" sz="2600" dirty="0"/>
          </a:p>
        </p:txBody>
      </p:sp>
      <p:sp>
        <p:nvSpPr>
          <p:cNvPr id="14" name="Text 5"/>
          <p:cNvSpPr/>
          <p:nvPr/>
        </p:nvSpPr>
        <p:spPr>
          <a:xfrm rot="21600000">
            <a:off x="13679423" y="523036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前馈网络</a:t>
            </a:r>
            <a:endParaRPr lang="en-US" sz="390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075919" y="8357616"/>
            <a:ext cx="10058400" cy="3044952"/>
          </a:xfrm>
          <a:prstGeom prst="rect">
            <a:avLst/>
          </a:prstGeom>
        </p:spPr>
      </p:pic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2252959" y="9866376"/>
            <a:ext cx="822960" cy="100584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 rot="21600000">
            <a:off x="13679423" y="9756648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以图结构组织神经元节点，GNN和GCN能够处理社交网络、分子结构等非欧几里得空间数据。</a:t>
            </a:r>
            <a:endParaRPr lang="en-US" sz="2600" dirty="0"/>
          </a:p>
        </p:txBody>
      </p:sp>
      <p:sp>
        <p:nvSpPr>
          <p:cNvPr id="18" name="Text 7"/>
          <p:cNvSpPr/>
          <p:nvPr/>
        </p:nvSpPr>
        <p:spPr>
          <a:xfrm rot="21600000">
            <a:off x="13679423" y="8887968"/>
            <a:ext cx="2734056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图网络</a:t>
            </a:r>
            <a:endParaRPr lang="en-US" sz="3900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17903" y="10003536"/>
            <a:ext cx="10058400" cy="3044952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1567159" y="11430000"/>
            <a:ext cx="822960" cy="100584"/>
          </a:xfrm>
          <a:prstGeom prst="rect">
            <a:avLst/>
          </a:prstGeom>
        </p:spPr>
      </p:pic>
      <p:sp>
        <p:nvSpPr>
          <p:cNvPr id="21" name="Text 8"/>
          <p:cNvSpPr/>
          <p:nvPr/>
        </p:nvSpPr>
        <p:spPr>
          <a:xfrm rot="21600000">
            <a:off x="2130551" y="11365992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结合多种拓扑结构的复合网络，如CNN-RNN混合模型可同时处理空间和时间特征。</a:t>
            </a:r>
            <a:endParaRPr lang="en-US" sz="2600" dirty="0"/>
          </a:p>
        </p:txBody>
      </p:sp>
      <p:sp>
        <p:nvSpPr>
          <p:cNvPr id="22" name="Text 9"/>
          <p:cNvSpPr/>
          <p:nvPr/>
        </p:nvSpPr>
        <p:spPr>
          <a:xfrm rot="21600000">
            <a:off x="7772399" y="1055217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混合架构</a:t>
            </a:r>
            <a:endParaRPr lang="en-US" sz="39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D22040D-2156-E088-650B-31341DA229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3208" y="2570035"/>
            <a:ext cx="10115550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9857232" y="3035808"/>
            <a:ext cx="4690872" cy="15270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2010"/>
              </a:lnSpc>
              <a:buNone/>
            </a:pPr>
            <a:r>
              <a:rPr lang="en-US" sz="10000" kern="0" spc="250" dirty="0">
                <a:solidFill>
                  <a:srgbClr val="9D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04</a:t>
            </a:r>
            <a:endParaRPr lang="en-US" sz="10000" dirty="0"/>
          </a:p>
        </p:txBody>
      </p:sp>
      <p:sp>
        <p:nvSpPr>
          <p:cNvPr id="3" name="Text 1"/>
          <p:cNvSpPr/>
          <p:nvPr/>
        </p:nvSpPr>
        <p:spPr>
          <a:xfrm rot="21600000">
            <a:off x="3236975" y="5807386"/>
            <a:ext cx="1789480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4412"/>
              </a:lnSpc>
              <a:buNone/>
            </a:pPr>
            <a:r>
              <a:rPr lang="en-US" sz="12000" kern="0" spc="300" dirty="0">
                <a:solidFill>
                  <a:srgbClr val="0503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感知器与多层感知器</a:t>
            </a:r>
            <a:endParaRPr lang="en-US" sz="1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6391656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单层感知器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sp>
        <p:nvSpPr>
          <p:cNvPr id="6" name="Text 2"/>
          <p:cNvSpPr/>
          <p:nvPr/>
        </p:nvSpPr>
        <p:spPr>
          <a:xfrm rot="21600000">
            <a:off x="1316736" y="7991856"/>
            <a:ext cx="6391656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单层感知器仅包含输入层和输出层，输入维度与特征数相同，输出层使用阶跃函数实现二分类决策。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 rot="21600000">
            <a:off x="1316736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结构特点</a:t>
            </a:r>
            <a:endParaRPr lang="en-US" sz="3900" dirty="0"/>
          </a:p>
        </p:txBody>
      </p:sp>
      <p:sp>
        <p:nvSpPr>
          <p:cNvPr id="8" name="Text 4"/>
          <p:cNvSpPr/>
          <p:nvPr/>
        </p:nvSpPr>
        <p:spPr>
          <a:xfrm rot="21600000">
            <a:off x="1307592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DDD3C9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01</a:t>
            </a:r>
            <a:endParaRPr lang="en-US" sz="12000" dirty="0"/>
          </a:p>
        </p:txBody>
      </p:sp>
      <p:sp>
        <p:nvSpPr>
          <p:cNvPr id="9" name="Text 5"/>
          <p:cNvSpPr/>
          <p:nvPr/>
        </p:nvSpPr>
        <p:spPr>
          <a:xfrm rot="21600000">
            <a:off x="8988552" y="7991856"/>
            <a:ext cx="637336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通过Rosenblatt学习规则调整权重，可完美解决线性可分问题，但无法处理XOR等非线性可分问题。</a:t>
            </a:r>
            <a:endParaRPr lang="en-US" sz="2600" dirty="0"/>
          </a:p>
        </p:txBody>
      </p:sp>
      <p:sp>
        <p:nvSpPr>
          <p:cNvPr id="10" name="Text 6"/>
          <p:cNvSpPr/>
          <p:nvPr/>
        </p:nvSpPr>
        <p:spPr>
          <a:xfrm rot="21600000">
            <a:off x="9006840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学习能力</a:t>
            </a:r>
            <a:endParaRPr lang="en-US" sz="3900" dirty="0"/>
          </a:p>
        </p:txBody>
      </p:sp>
      <p:sp>
        <p:nvSpPr>
          <p:cNvPr id="11" name="Text 7"/>
          <p:cNvSpPr/>
          <p:nvPr/>
        </p:nvSpPr>
        <p:spPr>
          <a:xfrm rot="21600000">
            <a:off x="9006840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DDD3C9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02</a:t>
            </a:r>
            <a:endParaRPr lang="en-US" sz="12000" dirty="0"/>
          </a:p>
        </p:txBody>
      </p:sp>
      <p:sp>
        <p:nvSpPr>
          <p:cNvPr id="12" name="Text 8"/>
          <p:cNvSpPr/>
          <p:nvPr/>
        </p:nvSpPr>
        <p:spPr>
          <a:xfrm rot="21600000">
            <a:off x="16687800" y="7991856"/>
            <a:ext cx="6391656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输出y=sign（w·x+b），其中w为权重向量，x为输入向量，b为偏置项，sign为符号函数。</a:t>
            </a:r>
            <a:endParaRPr lang="en-US" sz="2600" dirty="0"/>
          </a:p>
        </p:txBody>
      </p:sp>
      <p:sp>
        <p:nvSpPr>
          <p:cNvPr id="13" name="Text 9"/>
          <p:cNvSpPr/>
          <p:nvPr/>
        </p:nvSpPr>
        <p:spPr>
          <a:xfrm rot="21600000">
            <a:off x="16696944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数学表达</a:t>
            </a:r>
            <a:endParaRPr lang="en-US" sz="3900" dirty="0"/>
          </a:p>
        </p:txBody>
      </p:sp>
      <p:sp>
        <p:nvSpPr>
          <p:cNvPr id="14" name="Text 10"/>
          <p:cNvSpPr/>
          <p:nvPr/>
        </p:nvSpPr>
        <p:spPr>
          <a:xfrm rot="21600000">
            <a:off x="16696944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DDD3C9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03</a:t>
            </a:r>
            <a:endParaRPr lang="en-US" sz="1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10067544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多层感知器（MLP）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sp>
        <p:nvSpPr>
          <p:cNvPr id="6" name="Text 2"/>
          <p:cNvSpPr/>
          <p:nvPr/>
        </p:nvSpPr>
        <p:spPr>
          <a:xfrm rot="21600000">
            <a:off x="15937992" y="11128248"/>
            <a:ext cx="3794760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MLP结构分解</a:t>
            </a:r>
            <a:endParaRPr lang="en-US" sz="3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621256" y="4398264"/>
            <a:ext cx="6391656" cy="554126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164056" y="4791456"/>
            <a:ext cx="1773936" cy="177393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173200" y="7836408"/>
            <a:ext cx="1773936" cy="1773936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9549872" y="4791456"/>
            <a:ext cx="1773936" cy="1773936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9559016" y="7836408"/>
            <a:ext cx="1773936" cy="1773936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587216" y="5843016"/>
            <a:ext cx="2459736" cy="2459736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19760184" y="5541264"/>
            <a:ext cx="1399032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输入层</a:t>
            </a:r>
            <a:endParaRPr lang="en-US" sz="2000" dirty="0"/>
          </a:p>
        </p:txBody>
      </p:sp>
      <p:sp>
        <p:nvSpPr>
          <p:cNvPr id="14" name="Text 4"/>
          <p:cNvSpPr/>
          <p:nvPr/>
        </p:nvSpPr>
        <p:spPr>
          <a:xfrm rot="21600000">
            <a:off x="19687032" y="8577072"/>
            <a:ext cx="1545336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隐藏层1</a:t>
            </a:r>
            <a:endParaRPr lang="en-US" sz="2000" dirty="0"/>
          </a:p>
        </p:txBody>
      </p:sp>
      <p:sp>
        <p:nvSpPr>
          <p:cNvPr id="15" name="Text 5"/>
          <p:cNvSpPr/>
          <p:nvPr/>
        </p:nvSpPr>
        <p:spPr>
          <a:xfrm rot="21600000">
            <a:off x="14292072" y="8577072"/>
            <a:ext cx="1545336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隐藏层2</a:t>
            </a:r>
            <a:endParaRPr lang="en-US" sz="2000" dirty="0"/>
          </a:p>
        </p:txBody>
      </p:sp>
      <p:sp>
        <p:nvSpPr>
          <p:cNvPr id="16" name="Text 6"/>
          <p:cNvSpPr/>
          <p:nvPr/>
        </p:nvSpPr>
        <p:spPr>
          <a:xfrm rot="21600000">
            <a:off x="14346936" y="5541264"/>
            <a:ext cx="1399032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输出层</a:t>
            </a:r>
            <a:endParaRPr lang="en-US" sz="20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00000">
            <a:off x="15937992" y="7909560"/>
            <a:ext cx="329184" cy="256032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600000">
            <a:off x="16139160" y="6035040"/>
            <a:ext cx="329184" cy="256032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00000">
            <a:off x="19101816" y="6135624"/>
            <a:ext cx="329184" cy="256032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0000">
            <a:off x="19302984" y="7900416"/>
            <a:ext cx="329184" cy="256032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 rot="21600000">
            <a:off x="16660368" y="6903720"/>
            <a:ext cx="2286000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多层感知器</a:t>
            </a:r>
            <a:endParaRPr lang="en-US" sz="2400" dirty="0"/>
          </a:p>
        </p:txBody>
      </p:sp>
      <p:sp>
        <p:nvSpPr>
          <p:cNvPr id="22" name="Text 8"/>
          <p:cNvSpPr/>
          <p:nvPr/>
        </p:nvSpPr>
        <p:spPr>
          <a:xfrm rot="21600000">
            <a:off x="1298447" y="9308592"/>
            <a:ext cx="5426155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低层神经元提取局部特征（如边缘），高层神经元组合这些特征形成高级语义表示（如物体部件）。</a:t>
            </a:r>
            <a:endParaRPr lang="en-US" sz="2600" dirty="0"/>
          </a:p>
        </p:txBody>
      </p:sp>
      <p:sp>
        <p:nvSpPr>
          <p:cNvPr id="23" name="Text 9"/>
          <p:cNvSpPr/>
          <p:nvPr/>
        </p:nvSpPr>
        <p:spPr>
          <a:xfrm rot="21600000">
            <a:off x="1298448" y="84399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层级特征</a:t>
            </a:r>
            <a:endParaRPr lang="en-US" sz="3900" dirty="0"/>
          </a:p>
        </p:txBody>
      </p:sp>
      <p:sp>
        <p:nvSpPr>
          <p:cNvPr id="24" name="Text 10"/>
          <p:cNvSpPr/>
          <p:nvPr/>
        </p:nvSpPr>
        <p:spPr>
          <a:xfrm rot="21600000">
            <a:off x="7086600" y="9308592"/>
            <a:ext cx="4809744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 err="1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深度MLP面临梯度消失</a:t>
            </a: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爆炸问题，需配合ReLU、批归一化等技术才能有效训练深层网络</a:t>
            </a: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。</a:t>
            </a:r>
            <a:endParaRPr lang="en-US" sz="2600" dirty="0"/>
          </a:p>
        </p:txBody>
      </p:sp>
      <p:sp>
        <p:nvSpPr>
          <p:cNvPr id="25" name="Text 11"/>
          <p:cNvSpPr/>
          <p:nvPr/>
        </p:nvSpPr>
        <p:spPr>
          <a:xfrm rot="21600000">
            <a:off x="7086600" y="84399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训练挑战</a:t>
            </a:r>
            <a:endParaRPr lang="en-US" sz="3900" dirty="0"/>
          </a:p>
        </p:txBody>
      </p:sp>
      <p:sp>
        <p:nvSpPr>
          <p:cNvPr id="26" name="Text 12"/>
          <p:cNvSpPr/>
          <p:nvPr/>
        </p:nvSpPr>
        <p:spPr>
          <a:xfrm rot="21600000">
            <a:off x="1298448" y="4937760"/>
            <a:ext cx="4873752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MLP引入至少一个隐藏层，通过非线性激活函数实现输入空间的非线性变换，理论上可逼近任何连续函数。</a:t>
            </a:r>
            <a:endParaRPr lang="en-US" sz="2600" dirty="0"/>
          </a:p>
        </p:txBody>
      </p:sp>
      <p:sp>
        <p:nvSpPr>
          <p:cNvPr id="27" name="Text 13"/>
          <p:cNvSpPr/>
          <p:nvPr/>
        </p:nvSpPr>
        <p:spPr>
          <a:xfrm rot="21600000">
            <a:off x="1298448" y="4078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结构突破</a:t>
            </a:r>
            <a:endParaRPr lang="en-US" sz="3900" dirty="0"/>
          </a:p>
        </p:txBody>
      </p:sp>
      <p:sp>
        <p:nvSpPr>
          <p:cNvPr id="28" name="Text 14"/>
          <p:cNvSpPr/>
          <p:nvPr/>
        </p:nvSpPr>
        <p:spPr>
          <a:xfrm rot="21600000">
            <a:off x="7086600" y="4937760"/>
            <a:ext cx="4873752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1989年证明，单隐藏层MLP只要包含足够多神经元，就能以任意精度近似紧致集上的连续函数。</a:t>
            </a:r>
            <a:endParaRPr lang="en-US" sz="2600" dirty="0"/>
          </a:p>
        </p:txBody>
      </p:sp>
      <p:sp>
        <p:nvSpPr>
          <p:cNvPr id="29" name="Text 15"/>
          <p:cNvSpPr/>
          <p:nvPr/>
        </p:nvSpPr>
        <p:spPr>
          <a:xfrm rot="21600000">
            <a:off x="7086600" y="4078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万能近似</a:t>
            </a:r>
            <a:endParaRPr lang="en-US" sz="3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9857232" y="3035808"/>
            <a:ext cx="4690872" cy="15270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2010"/>
              </a:lnSpc>
              <a:buNone/>
            </a:pPr>
            <a:r>
              <a:rPr lang="en-US" sz="10000" kern="0" spc="250" dirty="0">
                <a:solidFill>
                  <a:srgbClr val="9D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05</a:t>
            </a:r>
            <a:endParaRPr lang="en-US" sz="10000" dirty="0"/>
          </a:p>
        </p:txBody>
      </p:sp>
      <p:sp>
        <p:nvSpPr>
          <p:cNvPr id="3" name="Text 1"/>
          <p:cNvSpPr/>
          <p:nvPr/>
        </p:nvSpPr>
        <p:spPr>
          <a:xfrm rot="21600000">
            <a:off x="3255264" y="6138462"/>
            <a:ext cx="1789480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4412"/>
              </a:lnSpc>
              <a:buNone/>
            </a:pPr>
            <a:r>
              <a:rPr lang="en-US" sz="12000" kern="0" spc="300" dirty="0">
                <a:solidFill>
                  <a:srgbClr val="0503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前向传播与反向传播</a:t>
            </a:r>
            <a:endParaRPr lang="en-US" sz="1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5522976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前向传播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99032" y="4123944"/>
            <a:ext cx="6409944" cy="374904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600000">
            <a:off x="1408176" y="9180576"/>
            <a:ext cx="64008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输入数据从输入层开始，逐层经过加权求和和激活函数变换，最终在输出层得到预测结果，整个过程不涉及参数更新。</a:t>
            </a:r>
            <a:endParaRPr lang="en-US" sz="2600" dirty="0"/>
          </a:p>
        </p:txBody>
      </p:sp>
      <p:sp>
        <p:nvSpPr>
          <p:cNvPr id="8" name="Text 3"/>
          <p:cNvSpPr/>
          <p:nvPr/>
        </p:nvSpPr>
        <p:spPr>
          <a:xfrm rot="21600000">
            <a:off x="2999232" y="8321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计算流程</a:t>
            </a:r>
            <a:endParaRPr lang="en-US" sz="39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015984" y="4123944"/>
            <a:ext cx="6409944" cy="374904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 rot="21600000">
            <a:off x="9034272" y="9180576"/>
            <a:ext cx="64008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每层计算可表示为h=σ（Wx+b），其中W为权重矩阵，x为输入向量，b为偏置项，σ为激活函数。</a:t>
            </a:r>
            <a:endParaRPr lang="en-US" sz="2600" dirty="0"/>
          </a:p>
        </p:txBody>
      </p:sp>
      <p:sp>
        <p:nvSpPr>
          <p:cNvPr id="11" name="Text 5"/>
          <p:cNvSpPr/>
          <p:nvPr/>
        </p:nvSpPr>
        <p:spPr>
          <a:xfrm rot="21600000">
            <a:off x="10616184" y="8321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数学本质</a:t>
            </a:r>
            <a:endParaRPr lang="en-US" sz="39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596360" y="4123944"/>
            <a:ext cx="6400800" cy="374904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 rot="21600000">
            <a:off x="16587216" y="9180576"/>
            <a:ext cx="6409944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前向传播可通过矩阵运算并行化处理，现代深度学习框架利用GPU加速这一过程，大幅提升计算效率。</a:t>
            </a:r>
            <a:endParaRPr lang="en-US" sz="2600" dirty="0"/>
          </a:p>
        </p:txBody>
      </p:sp>
      <p:sp>
        <p:nvSpPr>
          <p:cNvPr id="14" name="Text 7"/>
          <p:cNvSpPr/>
          <p:nvPr/>
        </p:nvSpPr>
        <p:spPr>
          <a:xfrm rot="21600000">
            <a:off x="18187416" y="8321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并行优势</a:t>
            </a:r>
            <a:endParaRPr lang="en-US" sz="3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5522976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反向传播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43584" y="12893040"/>
            <a:ext cx="1600200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 rot="21600000">
            <a:off x="7031736" y="4041648"/>
            <a:ext cx="4599432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误差信号从输出层反向传播，利用链式法则计算各层参数梯度，揭示每个参数对最终误差的影响程度。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 rot="21600000">
            <a:off x="7031736" y="3346704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梯度回传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 rot="21600000">
            <a:off x="1316736" y="4041648"/>
            <a:ext cx="4892040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首先计算输出层预测值与真实值的误差，常用交叉熵或均方误差作为损失函数量化误差大小。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 rot="21600000">
            <a:off x="1316736" y="3337560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误差计算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 rot="21600000">
            <a:off x="18480024" y="4023360"/>
            <a:ext cx="4599432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前向传播和反向传播交替进行，通常需要数百至数万次迭代才能使网络收敛到理想状态。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 rot="21600000">
            <a:off x="18480024" y="3337560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迭代优化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 rot="21600000">
            <a:off x="12746736" y="4041648"/>
            <a:ext cx="4599432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根据计算得到的梯度，使用优化算法（如SGD、Adam）调整网络权重，使损失函数值逐步减小。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 rot="21600000">
            <a:off x="12746736" y="335584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参数更新</a:t>
            </a:r>
            <a:endParaRPr lang="en-US" sz="3000" dirty="0"/>
          </a:p>
        </p:txBody>
      </p:sp>
      <p:sp>
        <p:nvSpPr>
          <p:cNvPr id="14" name="Text 10"/>
          <p:cNvSpPr/>
          <p:nvPr/>
        </p:nvSpPr>
        <p:spPr>
          <a:xfrm rot="21600000">
            <a:off x="10689336" y="11814048"/>
            <a:ext cx="3026664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反向传播流程</a:t>
            </a:r>
            <a:endParaRPr lang="en-US" sz="28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373368" y="8403336"/>
            <a:ext cx="283464" cy="219456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144768" y="8403336"/>
            <a:ext cx="283464" cy="219456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907024" y="8403336"/>
            <a:ext cx="283464" cy="219456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4432" y="8403336"/>
            <a:ext cx="283464" cy="219456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085832" y="8403336"/>
            <a:ext cx="283464" cy="219456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838944" y="8403336"/>
            <a:ext cx="283464" cy="219456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237208" y="8403336"/>
            <a:ext cx="283464" cy="219456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008608" y="8403336"/>
            <a:ext cx="283464" cy="219456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770864" y="8403336"/>
            <a:ext cx="283464" cy="219456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223992" y="8403336"/>
            <a:ext cx="283464" cy="219456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995392" y="8403336"/>
            <a:ext cx="283464" cy="219456"/>
          </a:xfrm>
          <a:prstGeom prst="rect">
            <a:avLst/>
          </a:prstGeom>
        </p:spPr>
      </p:pic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757648" y="8403336"/>
            <a:ext cx="283464" cy="219456"/>
          </a:xfrm>
          <a:prstGeom prst="rect">
            <a:avLst/>
          </a:prstGeom>
        </p:spPr>
      </p:pic>
      <p:pic>
        <p:nvPicPr>
          <p:cNvPr id="27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264408" y="7470648"/>
            <a:ext cx="2048256" cy="2048256"/>
          </a:xfrm>
          <a:prstGeom prst="rect">
            <a:avLst/>
          </a:prstGeom>
        </p:spPr>
      </p:pic>
      <p:pic>
        <p:nvPicPr>
          <p:cNvPr id="28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895344" y="8092440"/>
            <a:ext cx="758952" cy="804672"/>
          </a:xfrm>
          <a:prstGeom prst="rect">
            <a:avLst/>
          </a:prstGeom>
        </p:spPr>
      </p:pic>
      <p:sp>
        <p:nvSpPr>
          <p:cNvPr id="29" name="Text 11"/>
          <p:cNvSpPr/>
          <p:nvPr/>
        </p:nvSpPr>
        <p:spPr>
          <a:xfrm rot="21600000">
            <a:off x="3392424" y="98206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前向计算</a:t>
            </a:r>
            <a:endParaRPr lang="en-US" sz="2200" dirty="0"/>
          </a:p>
        </p:txBody>
      </p:sp>
      <p:sp>
        <p:nvSpPr>
          <p:cNvPr id="30" name="Text 12"/>
          <p:cNvSpPr/>
          <p:nvPr/>
        </p:nvSpPr>
        <p:spPr>
          <a:xfrm rot="21600000">
            <a:off x="2743200" y="10323576"/>
            <a:ext cx="3099816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计算网络输出</a:t>
            </a:r>
            <a:endParaRPr lang="en-US" sz="1800" dirty="0"/>
          </a:p>
        </p:txBody>
      </p:sp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205472" y="7507224"/>
            <a:ext cx="2048256" cy="2048256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827264" y="8129016"/>
            <a:ext cx="786384" cy="804672"/>
          </a:xfrm>
          <a:prstGeom prst="rect">
            <a:avLst/>
          </a:prstGeom>
        </p:spPr>
      </p:pic>
      <p:sp>
        <p:nvSpPr>
          <p:cNvPr id="33" name="Text 13"/>
          <p:cNvSpPr/>
          <p:nvPr/>
        </p:nvSpPr>
        <p:spPr>
          <a:xfrm rot="21600000">
            <a:off x="7324344" y="982980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误差计算</a:t>
            </a:r>
            <a:endParaRPr lang="en-US" sz="2200" dirty="0"/>
          </a:p>
        </p:txBody>
      </p:sp>
      <p:sp>
        <p:nvSpPr>
          <p:cNvPr id="34" name="Text 14"/>
          <p:cNvSpPr/>
          <p:nvPr/>
        </p:nvSpPr>
        <p:spPr>
          <a:xfrm rot="21600000">
            <a:off x="6684264" y="10332720"/>
            <a:ext cx="3099816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计算损失函数</a:t>
            </a:r>
            <a:endParaRPr lang="en-US" sz="1800" dirty="0"/>
          </a:p>
        </p:txBody>
      </p:sp>
      <p:pic>
        <p:nvPicPr>
          <p:cNvPr id="35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096744" y="7507224"/>
            <a:ext cx="2048256" cy="2048256"/>
          </a:xfrm>
          <a:prstGeom prst="rect">
            <a:avLst/>
          </a:prstGeom>
        </p:spPr>
      </p:pic>
      <p:pic>
        <p:nvPicPr>
          <p:cNvPr id="36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5736824" y="8174736"/>
            <a:ext cx="786384" cy="694944"/>
          </a:xfrm>
          <a:prstGeom prst="rect">
            <a:avLst/>
          </a:prstGeom>
        </p:spPr>
      </p:pic>
      <p:sp>
        <p:nvSpPr>
          <p:cNvPr id="37" name="Text 15"/>
          <p:cNvSpPr/>
          <p:nvPr/>
        </p:nvSpPr>
        <p:spPr>
          <a:xfrm rot="21600000">
            <a:off x="15224760" y="98206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参数更新</a:t>
            </a:r>
            <a:endParaRPr lang="en-US" sz="2200" dirty="0"/>
          </a:p>
        </p:txBody>
      </p:sp>
      <p:sp>
        <p:nvSpPr>
          <p:cNvPr id="38" name="Text 16"/>
          <p:cNvSpPr/>
          <p:nvPr/>
        </p:nvSpPr>
        <p:spPr>
          <a:xfrm rot="21600000">
            <a:off x="14566392" y="10332720"/>
            <a:ext cx="3099816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优化权重</a:t>
            </a:r>
            <a:endParaRPr lang="en-US" sz="1800" dirty="0"/>
          </a:p>
        </p:txBody>
      </p:sp>
      <p:pic>
        <p:nvPicPr>
          <p:cNvPr id="39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9065240" y="7516368"/>
            <a:ext cx="2048256" cy="2048256"/>
          </a:xfrm>
          <a:prstGeom prst="rect">
            <a:avLst/>
          </a:prstGeom>
        </p:spPr>
      </p:pic>
      <p:pic>
        <p:nvPicPr>
          <p:cNvPr id="40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9751040" y="8202168"/>
            <a:ext cx="658368" cy="658368"/>
          </a:xfrm>
          <a:prstGeom prst="rect">
            <a:avLst/>
          </a:prstGeom>
        </p:spPr>
      </p:pic>
      <p:sp>
        <p:nvSpPr>
          <p:cNvPr id="41" name="Text 17"/>
          <p:cNvSpPr/>
          <p:nvPr/>
        </p:nvSpPr>
        <p:spPr>
          <a:xfrm rot="21600000">
            <a:off x="19174968" y="98206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迭代循环</a:t>
            </a:r>
            <a:endParaRPr lang="en-US" sz="2200" dirty="0"/>
          </a:p>
        </p:txBody>
      </p:sp>
      <p:sp>
        <p:nvSpPr>
          <p:cNvPr id="42" name="Text 18"/>
          <p:cNvSpPr/>
          <p:nvPr/>
        </p:nvSpPr>
        <p:spPr>
          <a:xfrm rot="21600000">
            <a:off x="18525744" y="10332720"/>
            <a:ext cx="3099816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重复训练</a:t>
            </a:r>
            <a:endParaRPr lang="en-US" sz="1800" dirty="0"/>
          </a:p>
        </p:txBody>
      </p:sp>
      <p:pic>
        <p:nvPicPr>
          <p:cNvPr id="43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64824" y="7507224"/>
            <a:ext cx="2048256" cy="2048256"/>
          </a:xfrm>
          <a:prstGeom prst="rect">
            <a:avLst/>
          </a:prstGeom>
        </p:spPr>
      </p:pic>
      <p:pic>
        <p:nvPicPr>
          <p:cNvPr id="44" name="Image 2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1777472" y="8156448"/>
            <a:ext cx="822960" cy="740664"/>
          </a:xfrm>
          <a:prstGeom prst="rect">
            <a:avLst/>
          </a:prstGeom>
        </p:spPr>
      </p:pic>
      <p:sp>
        <p:nvSpPr>
          <p:cNvPr id="45" name="Text 19"/>
          <p:cNvSpPr/>
          <p:nvPr/>
        </p:nvSpPr>
        <p:spPr>
          <a:xfrm rot="21600000">
            <a:off x="11274552" y="982980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梯度计算</a:t>
            </a:r>
            <a:endParaRPr lang="en-US" sz="2200" dirty="0"/>
          </a:p>
        </p:txBody>
      </p:sp>
      <p:sp>
        <p:nvSpPr>
          <p:cNvPr id="46" name="Text 20"/>
          <p:cNvSpPr/>
          <p:nvPr/>
        </p:nvSpPr>
        <p:spPr>
          <a:xfrm rot="21600000">
            <a:off x="10634472" y="10332720"/>
            <a:ext cx="3099816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链式求导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9857232" y="3035808"/>
            <a:ext cx="4690872" cy="15270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2010"/>
              </a:lnSpc>
              <a:buNone/>
            </a:pPr>
            <a:r>
              <a:rPr lang="en-US" sz="10000" kern="0" spc="250" dirty="0">
                <a:solidFill>
                  <a:srgbClr val="9D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06</a:t>
            </a:r>
            <a:endParaRPr lang="en-US" sz="10000" dirty="0"/>
          </a:p>
        </p:txBody>
      </p:sp>
      <p:sp>
        <p:nvSpPr>
          <p:cNvPr id="3" name="Text 1"/>
          <p:cNvSpPr/>
          <p:nvPr/>
        </p:nvSpPr>
        <p:spPr>
          <a:xfrm rot="21600000">
            <a:off x="4800599" y="6185759"/>
            <a:ext cx="14776704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4412"/>
              </a:lnSpc>
              <a:buNone/>
            </a:pPr>
            <a:r>
              <a:rPr lang="en-US" sz="12000" kern="0" spc="300" dirty="0">
                <a:solidFill>
                  <a:srgbClr val="0503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文本预处理流程</a:t>
            </a:r>
            <a:endParaRPr lang="en-US" sz="1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5522976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文本清洗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386816" y="7351776"/>
            <a:ext cx="3227832" cy="333756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821656" y="3831336"/>
            <a:ext cx="3438144" cy="394106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4346936" y="3831336"/>
            <a:ext cx="3858768" cy="4023360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982944" y="7251192"/>
            <a:ext cx="3136392" cy="3438144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 rot="21600000">
            <a:off x="14045184" y="9208008"/>
            <a:ext cx="2020824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脏数据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 rot="21600000">
            <a:off x="14923008" y="5486400"/>
            <a:ext cx="2020824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数据净化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 rot="21600000">
            <a:off x="19549872" y="9208008"/>
            <a:ext cx="2020824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预处理完成</a:t>
            </a:r>
            <a:endParaRPr lang="en-US" sz="2200" dirty="0"/>
          </a:p>
        </p:txBody>
      </p:sp>
      <p:sp>
        <p:nvSpPr>
          <p:cNvPr id="13" name="Text 5"/>
          <p:cNvSpPr/>
          <p:nvPr/>
        </p:nvSpPr>
        <p:spPr>
          <a:xfrm rot="21600000">
            <a:off x="18690336" y="5486400"/>
            <a:ext cx="2020824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标准化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 rot="21600000">
            <a:off x="15901416" y="11274552"/>
            <a:ext cx="3666744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文本清洗流程</a:t>
            </a:r>
            <a:endParaRPr lang="en-US" sz="3400" dirty="0"/>
          </a:p>
        </p:txBody>
      </p:sp>
      <p:sp>
        <p:nvSpPr>
          <p:cNvPr id="15" name="Text 7"/>
          <p:cNvSpPr/>
          <p:nvPr/>
        </p:nvSpPr>
        <p:spPr>
          <a:xfrm rot="21600000">
            <a:off x="2404872" y="7708392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将全角字符转换为半角，统一数字表达（如“100“→“一百“），处理大小写不一致问题。</a:t>
            </a:r>
            <a:endParaRPr lang="en-US" sz="2600" dirty="0"/>
          </a:p>
        </p:txBody>
      </p:sp>
      <p:sp>
        <p:nvSpPr>
          <p:cNvPr id="16" name="Text 8"/>
          <p:cNvSpPr/>
          <p:nvPr/>
        </p:nvSpPr>
        <p:spPr>
          <a:xfrm rot="21600000">
            <a:off x="2404872" y="68397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格式统一</a:t>
            </a:r>
            <a:endParaRPr lang="en-US" sz="3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700784" y="6958584"/>
            <a:ext cx="283464" cy="301752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 rot="21600000">
            <a:off x="2404872" y="4764024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去除HTML标签、特殊符号、URL链接等非文本内容，保留纯文本信息，确保数据质量统一。</a:t>
            </a:r>
            <a:endParaRPr lang="en-US" sz="2600" dirty="0"/>
          </a:p>
        </p:txBody>
      </p:sp>
      <p:sp>
        <p:nvSpPr>
          <p:cNvPr id="19" name="Text 10"/>
          <p:cNvSpPr/>
          <p:nvPr/>
        </p:nvSpPr>
        <p:spPr>
          <a:xfrm rot="21600000">
            <a:off x="2404872" y="38953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去噪处理</a:t>
            </a:r>
            <a:endParaRPr lang="en-US" sz="3900" dirty="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700784" y="4014216"/>
            <a:ext cx="283464" cy="301752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 rot="21600000">
            <a:off x="2404872" y="10652760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识别并修正乱码字符、拼写错误，对长文本进行段落分割，提高后续处理效率。</a:t>
            </a:r>
            <a:endParaRPr lang="en-US" sz="2600" dirty="0"/>
          </a:p>
        </p:txBody>
      </p:sp>
      <p:sp>
        <p:nvSpPr>
          <p:cNvPr id="22" name="Text 12"/>
          <p:cNvSpPr/>
          <p:nvPr/>
        </p:nvSpPr>
        <p:spPr>
          <a:xfrm rot="21600000">
            <a:off x="2404872" y="9793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异常处理</a:t>
            </a:r>
            <a:endParaRPr lang="en-US" sz="390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700784" y="9902952"/>
            <a:ext cx="283464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485632" y="1719072"/>
            <a:ext cx="14785848" cy="1508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2359152" y="1773936"/>
            <a:ext cx="7772400" cy="13716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9000" kern="0" spc="225" dirty="0">
                <a:solidFill>
                  <a:srgbClr val="050300"/>
                </a:solidFill>
                <a:latin typeface="PlayfairDisplay-Regular" pitchFamily="34" charset="0"/>
                <a:ea typeface="PlayfairDisplay-Regular" pitchFamily="34" charset="-122"/>
                <a:cs typeface="PlayfairDisplay-Regular" pitchFamily="34" charset="-120"/>
              </a:rPr>
              <a:t>Contents</a:t>
            </a:r>
            <a:endParaRPr lang="en-US" sz="9000" dirty="0"/>
          </a:p>
        </p:txBody>
      </p:sp>
      <p:sp>
        <p:nvSpPr>
          <p:cNvPr id="4" name="Text 1"/>
          <p:cNvSpPr/>
          <p:nvPr/>
        </p:nvSpPr>
        <p:spPr>
          <a:xfrm rot="21600000">
            <a:off x="6958584" y="4846320"/>
            <a:ext cx="5605272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神经网络基本概念</a:t>
            </a:r>
            <a:endParaRPr lang="en-US" sz="4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705856" y="4809744"/>
            <a:ext cx="950976" cy="6492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 rot="21600000">
            <a:off x="5413248" y="4919472"/>
            <a:ext cx="1371600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01</a:t>
            </a:r>
            <a:endParaRPr lang="en-US" sz="3000" dirty="0"/>
          </a:p>
        </p:txBody>
      </p:sp>
      <p:sp>
        <p:nvSpPr>
          <p:cNvPr id="7" name="Text 3"/>
          <p:cNvSpPr/>
          <p:nvPr/>
        </p:nvSpPr>
        <p:spPr>
          <a:xfrm rot="21600000">
            <a:off x="6958584" y="6327648"/>
            <a:ext cx="5605272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神经网络发展历程</a:t>
            </a:r>
            <a:endParaRPr lang="en-US" sz="4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715000" y="6291072"/>
            <a:ext cx="950976" cy="6492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 rot="21600000">
            <a:off x="5422392" y="6391656"/>
            <a:ext cx="138074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02</a:t>
            </a:r>
            <a:endParaRPr lang="en-US" sz="3000" dirty="0"/>
          </a:p>
        </p:txBody>
      </p:sp>
      <p:sp>
        <p:nvSpPr>
          <p:cNvPr id="10" name="Text 5"/>
          <p:cNvSpPr/>
          <p:nvPr/>
        </p:nvSpPr>
        <p:spPr>
          <a:xfrm rot="21600000">
            <a:off x="6958584" y="7799832"/>
            <a:ext cx="6135624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神经网络的拓扑结构</a:t>
            </a:r>
            <a:endParaRPr lang="en-US" sz="4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715000" y="7763256"/>
            <a:ext cx="950976" cy="6492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 rot="21600000">
            <a:off x="5422392" y="7863840"/>
            <a:ext cx="138074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03</a:t>
            </a:r>
            <a:endParaRPr lang="en-US" sz="3000" dirty="0"/>
          </a:p>
        </p:txBody>
      </p:sp>
      <p:sp>
        <p:nvSpPr>
          <p:cNvPr id="13" name="Text 7"/>
          <p:cNvSpPr/>
          <p:nvPr/>
        </p:nvSpPr>
        <p:spPr>
          <a:xfrm rot="21600000">
            <a:off x="6958584" y="9272016"/>
            <a:ext cx="6135624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感知器与多层感知器</a:t>
            </a:r>
            <a:endParaRPr lang="en-US" sz="4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715000" y="9235440"/>
            <a:ext cx="950976" cy="64922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 rot="21600000">
            <a:off x="5422392" y="9345168"/>
            <a:ext cx="138074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04</a:t>
            </a:r>
            <a:endParaRPr lang="en-US" sz="3000" dirty="0"/>
          </a:p>
        </p:txBody>
      </p:sp>
      <p:sp>
        <p:nvSpPr>
          <p:cNvPr id="16" name="Text 9"/>
          <p:cNvSpPr/>
          <p:nvPr/>
        </p:nvSpPr>
        <p:spPr>
          <a:xfrm rot="21600000">
            <a:off x="6958584" y="10753344"/>
            <a:ext cx="6135624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前向传播与反向传播</a:t>
            </a:r>
            <a:endParaRPr lang="en-US" sz="42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715000" y="10716768"/>
            <a:ext cx="950976" cy="64922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 rot="21600000">
            <a:off x="5422392" y="10826496"/>
            <a:ext cx="138074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05</a:t>
            </a:r>
            <a:endParaRPr lang="en-US" sz="3000" dirty="0"/>
          </a:p>
        </p:txBody>
      </p:sp>
      <p:sp>
        <p:nvSpPr>
          <p:cNvPr id="19" name="Text 11"/>
          <p:cNvSpPr/>
          <p:nvPr/>
        </p:nvSpPr>
        <p:spPr>
          <a:xfrm rot="21600000">
            <a:off x="15279624" y="4846320"/>
            <a:ext cx="50657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文本预处理流程</a:t>
            </a:r>
            <a:endParaRPr lang="en-US" sz="42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889736" y="4828032"/>
            <a:ext cx="950976" cy="649224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 rot="21600000">
            <a:off x="13606272" y="4937760"/>
            <a:ext cx="138074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06</a:t>
            </a:r>
            <a:endParaRPr lang="en-US" sz="3000" dirty="0"/>
          </a:p>
        </p:txBody>
      </p:sp>
      <p:sp>
        <p:nvSpPr>
          <p:cNvPr id="22" name="Text 13"/>
          <p:cNvSpPr/>
          <p:nvPr/>
        </p:nvSpPr>
        <p:spPr>
          <a:xfrm rot="21600000">
            <a:off x="15279624" y="6327648"/>
            <a:ext cx="4535424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梯度下降算法</a:t>
            </a:r>
            <a:endParaRPr lang="en-US" sz="4200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908024" y="6300216"/>
            <a:ext cx="950976" cy="649224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 rot="21600000">
            <a:off x="13615416" y="6409944"/>
            <a:ext cx="138074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07</a:t>
            </a:r>
            <a:endParaRPr lang="en-US" sz="3000" dirty="0"/>
          </a:p>
        </p:txBody>
      </p:sp>
      <p:sp>
        <p:nvSpPr>
          <p:cNvPr id="25" name="Text 15"/>
          <p:cNvSpPr/>
          <p:nvPr/>
        </p:nvSpPr>
        <p:spPr>
          <a:xfrm rot="21600000">
            <a:off x="15279624" y="7799832"/>
            <a:ext cx="5605272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常用激活函数对比</a:t>
            </a:r>
            <a:endParaRPr lang="en-US" sz="4200" dirty="0"/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908024" y="7772400"/>
            <a:ext cx="950976" cy="649224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 rot="21600000">
            <a:off x="13615416" y="7882128"/>
            <a:ext cx="138074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08</a:t>
            </a:r>
            <a:endParaRPr lang="en-US" sz="3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5522976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中文分词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sp>
        <p:nvSpPr>
          <p:cNvPr id="6" name="Text 2"/>
          <p:cNvSpPr/>
          <p:nvPr/>
        </p:nvSpPr>
        <p:spPr>
          <a:xfrm rot="21600000">
            <a:off x="14036040" y="5266944"/>
            <a:ext cx="823874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 err="1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基于词典的最大匹配法速度快但精度有限，基于统计的HMM</a:t>
            </a: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CRF模型效果更好但计算复杂</a:t>
            </a: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。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 rot="21600000">
            <a:off x="14036040" y="44074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算法对比</a:t>
            </a:r>
            <a:endParaRPr lang="en-US" sz="3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130784" y="4535424"/>
            <a:ext cx="292608" cy="29260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093976" y="4535424"/>
            <a:ext cx="292608" cy="2926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 rot="21600000">
            <a:off x="3035808" y="5266944"/>
            <a:ext cx="82296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将连续汉字序列切分为有意义的词语组合，解决中文无空格分隔的难题，如“我爱中国“→“我 爱 </a:t>
            </a:r>
            <a:r>
              <a:rPr lang="en-US" sz="2600" dirty="0" err="1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中国</a:t>
            </a: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“。</a:t>
            </a:r>
            <a:endParaRPr lang="en-US" sz="2600" dirty="0"/>
          </a:p>
        </p:txBody>
      </p:sp>
      <p:sp>
        <p:nvSpPr>
          <p:cNvPr id="11" name="Text 5"/>
          <p:cNvSpPr/>
          <p:nvPr/>
        </p:nvSpPr>
        <p:spPr>
          <a:xfrm rot="21600000">
            <a:off x="3035808" y="44074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分词原理</a:t>
            </a:r>
            <a:endParaRPr lang="en-US" sz="39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093976" y="8650224"/>
            <a:ext cx="292608" cy="29260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 rot="21600000">
            <a:off x="3008376" y="9336024"/>
            <a:ext cx="82296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Jieba分词支持精确模式、全模式和搜索引擎模式，平衡速度与准确率，适合不同场景需求。</a:t>
            </a:r>
            <a:endParaRPr lang="en-US" sz="2600" dirty="0"/>
          </a:p>
        </p:txBody>
      </p:sp>
      <p:sp>
        <p:nvSpPr>
          <p:cNvPr id="14" name="Text 7"/>
          <p:cNvSpPr/>
          <p:nvPr/>
        </p:nvSpPr>
        <p:spPr>
          <a:xfrm rot="21600000">
            <a:off x="3008376" y="8522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工具实践</a:t>
            </a:r>
            <a:endParaRPr lang="en-US" sz="3900" dirty="0"/>
          </a:p>
        </p:txBody>
      </p:sp>
      <p:sp>
        <p:nvSpPr>
          <p:cNvPr id="15" name="Text 8"/>
          <p:cNvSpPr/>
          <p:nvPr/>
        </p:nvSpPr>
        <p:spPr>
          <a:xfrm rot="21600000">
            <a:off x="14036040" y="9336024"/>
            <a:ext cx="823874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通过统计相邻字共现概率识别未登录词，结合领域词典提升专业文本的分词准确率。</a:t>
            </a:r>
            <a:endParaRPr lang="en-US" sz="2600" dirty="0"/>
          </a:p>
        </p:txBody>
      </p:sp>
      <p:sp>
        <p:nvSpPr>
          <p:cNvPr id="16" name="Text 9"/>
          <p:cNvSpPr/>
          <p:nvPr/>
        </p:nvSpPr>
        <p:spPr>
          <a:xfrm rot="21600000">
            <a:off x="14036040" y="8522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新词发现</a:t>
            </a:r>
            <a:endParaRPr lang="en-US" sz="39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130784" y="8650224"/>
            <a:ext cx="292608" cy="2926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6391656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停用词过滤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sp>
        <p:nvSpPr>
          <p:cNvPr id="6" name="Text 2"/>
          <p:cNvSpPr/>
          <p:nvPr/>
        </p:nvSpPr>
        <p:spPr>
          <a:xfrm rot="21600000">
            <a:off x="1335024" y="8485632"/>
            <a:ext cx="608076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包含“的“、“是“等高频虚词，以及“本文“、“作者“等无实义词，需根据任务动态调整词表内容。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 rot="21600000">
            <a:off x="2752344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停用词表</a:t>
            </a:r>
            <a:endParaRPr lang="en-US" sz="3900" dirty="0"/>
          </a:p>
        </p:txBody>
      </p:sp>
      <p:sp>
        <p:nvSpPr>
          <p:cNvPr id="8" name="Text 4"/>
          <p:cNvSpPr/>
          <p:nvPr/>
        </p:nvSpPr>
        <p:spPr>
          <a:xfrm rot="21600000">
            <a:off x="9144000" y="8485632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加载停用词表进行精确匹配删除，同时处理变体形式（如“之一“→“一“的变体）。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 rot="21600000">
            <a:off x="10579608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过滤策略</a:t>
            </a:r>
            <a:endParaRPr lang="en-US" sz="3900" dirty="0"/>
          </a:p>
        </p:txBody>
      </p:sp>
      <p:sp>
        <p:nvSpPr>
          <p:cNvPr id="10" name="Text 6"/>
          <p:cNvSpPr/>
          <p:nvPr/>
        </p:nvSpPr>
        <p:spPr>
          <a:xfrm rot="21600000">
            <a:off x="17035272" y="8485632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保留否定词（如“不“、“没有“）和程度副词（如“非常“、“极其“）等对语义重要的功能词。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 rot="21600000">
            <a:off x="18461736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特殊处理</a:t>
            </a:r>
            <a:endParaRPr lang="en-US" sz="39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43584" y="5614416"/>
            <a:ext cx="1691640" cy="164592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433536" y="5614416"/>
            <a:ext cx="1691640" cy="164592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952744" y="5614416"/>
            <a:ext cx="4745736" cy="173736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706856" y="5623560"/>
            <a:ext cx="4745736" cy="164592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191256" y="4434840"/>
            <a:ext cx="2350008" cy="2350008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886200" y="5202936"/>
            <a:ext cx="987552" cy="813816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009376" y="4434840"/>
            <a:ext cx="2350008" cy="2350008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814048" y="5157216"/>
            <a:ext cx="777240" cy="905256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900648" y="4471416"/>
            <a:ext cx="2350008" cy="2350008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9632168" y="5294376"/>
            <a:ext cx="91440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5522976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其他处理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233672" y="10378440"/>
            <a:ext cx="1261872" cy="9144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967960" y="10131552"/>
            <a:ext cx="1728216" cy="9144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1439144" y="10250424"/>
            <a:ext cx="1490472" cy="91440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527048" y="11036808"/>
            <a:ext cx="21332952" cy="9144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 rot="21600000">
            <a:off x="4178808" y="11603736"/>
            <a:ext cx="138074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DDD3C9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01</a:t>
            </a:r>
            <a:endParaRPr lang="en-US" sz="300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736592" y="10963656"/>
            <a:ext cx="256032" cy="256032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11494008" y="11603736"/>
            <a:ext cx="138074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9C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02</a:t>
            </a:r>
            <a:endParaRPr lang="en-US" sz="3000" dirty="0"/>
          </a:p>
        </p:txBody>
      </p:sp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051792" y="10963656"/>
            <a:ext cx="256032" cy="256032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 rot="21600000">
            <a:off x="18132552" y="11603736"/>
            <a:ext cx="138074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C6BAAC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03</a:t>
            </a:r>
            <a:endParaRPr lang="en-US" sz="300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8690336" y="10963656"/>
            <a:ext cx="256032" cy="256032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527048" y="9756648"/>
            <a:ext cx="7735824" cy="256032"/>
          </a:xfrm>
          <a:prstGeom prst="rect">
            <a:avLst/>
          </a:prstGeom>
        </p:spPr>
      </p:pic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321040" y="9445752"/>
            <a:ext cx="7735824" cy="256032"/>
          </a:xfrm>
          <a:prstGeom prst="rect">
            <a:avLst/>
          </a:prstGeom>
        </p:spPr>
      </p:pic>
      <p:pic>
        <p:nvPicPr>
          <p:cNvPr id="18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5060168" y="9144000"/>
            <a:ext cx="7735824" cy="256032"/>
          </a:xfrm>
          <a:prstGeom prst="rect">
            <a:avLst/>
          </a:prstGeom>
        </p:spPr>
      </p:pic>
      <p:pic>
        <p:nvPicPr>
          <p:cNvPr id="19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-237744" y="7571232"/>
            <a:ext cx="4270248" cy="100584"/>
          </a:xfrm>
          <a:prstGeom prst="rect">
            <a:avLst/>
          </a:prstGeom>
        </p:spPr>
      </p:pic>
      <p:sp>
        <p:nvSpPr>
          <p:cNvPr id="20" name="Text 5"/>
          <p:cNvSpPr/>
          <p:nvPr/>
        </p:nvSpPr>
        <p:spPr>
          <a:xfrm rot="21600000">
            <a:off x="2569464" y="6071616"/>
            <a:ext cx="54864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为每个词语标记名词、动词等词性，辅助后续特征选择，如保留名词动词过滤助词。</a:t>
            </a:r>
            <a:endParaRPr lang="en-US" sz="2600" dirty="0"/>
          </a:p>
        </p:txBody>
      </p:sp>
      <p:sp>
        <p:nvSpPr>
          <p:cNvPr id="21" name="Text 6"/>
          <p:cNvSpPr/>
          <p:nvPr/>
        </p:nvSpPr>
        <p:spPr>
          <a:xfrm rot="21600000">
            <a:off x="2569464" y="520293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词性标注</a:t>
            </a:r>
            <a:endParaRPr lang="en-US" sz="3900" dirty="0"/>
          </a:p>
        </p:txBody>
      </p:sp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6428232" y="6922008"/>
            <a:ext cx="5084064" cy="100584"/>
          </a:xfrm>
          <a:prstGeom prst="rect">
            <a:avLst/>
          </a:prstGeom>
        </p:spPr>
      </p:pic>
      <p:sp>
        <p:nvSpPr>
          <p:cNvPr id="23" name="Text 7"/>
          <p:cNvSpPr/>
          <p:nvPr/>
        </p:nvSpPr>
        <p:spPr>
          <a:xfrm rot="21600000">
            <a:off x="9665208" y="5129784"/>
            <a:ext cx="54864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将词语还原为基本形式，如“跑步“→“跑“，减少特征维度，提升模型泛化能力。</a:t>
            </a:r>
            <a:endParaRPr lang="en-US" sz="2600" dirty="0"/>
          </a:p>
        </p:txBody>
      </p:sp>
      <p:sp>
        <p:nvSpPr>
          <p:cNvPr id="24" name="Text 8"/>
          <p:cNvSpPr/>
          <p:nvPr/>
        </p:nvSpPr>
        <p:spPr>
          <a:xfrm rot="21600000">
            <a:off x="9665208" y="426110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词干提取</a:t>
            </a:r>
            <a:endParaRPr lang="en-US" sz="3900" dirty="0"/>
          </a:p>
        </p:txBody>
      </p:sp>
      <p:pic>
        <p:nvPicPr>
          <p:cNvPr id="25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12966192" y="6336792"/>
            <a:ext cx="5843016" cy="100584"/>
          </a:xfrm>
          <a:prstGeom prst="rect">
            <a:avLst/>
          </a:prstGeom>
        </p:spPr>
      </p:pic>
      <p:sp>
        <p:nvSpPr>
          <p:cNvPr id="26" name="Text 9"/>
          <p:cNvSpPr/>
          <p:nvPr/>
        </p:nvSpPr>
        <p:spPr>
          <a:xfrm rot="21600000">
            <a:off x="16578072" y="4142232"/>
            <a:ext cx="54864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通过TF-IDF或词向量将文本转换为数值矩阵，为机器学习模型提供结构化输入。</a:t>
            </a:r>
            <a:endParaRPr lang="en-US" sz="2600" dirty="0"/>
          </a:p>
        </p:txBody>
      </p:sp>
      <p:sp>
        <p:nvSpPr>
          <p:cNvPr id="27" name="Text 10"/>
          <p:cNvSpPr/>
          <p:nvPr/>
        </p:nvSpPr>
        <p:spPr>
          <a:xfrm rot="21600000">
            <a:off x="16578072" y="327355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向量转换</a:t>
            </a:r>
            <a:endParaRPr lang="en-US" sz="3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9857232" y="3035808"/>
            <a:ext cx="4690872" cy="15270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2010"/>
              </a:lnSpc>
              <a:buNone/>
            </a:pPr>
            <a:r>
              <a:rPr lang="en-US" sz="10000" kern="0" spc="250" dirty="0">
                <a:solidFill>
                  <a:srgbClr val="9D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07</a:t>
            </a:r>
            <a:endParaRPr lang="en-US" sz="10000" dirty="0"/>
          </a:p>
        </p:txBody>
      </p:sp>
      <p:sp>
        <p:nvSpPr>
          <p:cNvPr id="3" name="Text 1"/>
          <p:cNvSpPr/>
          <p:nvPr/>
        </p:nvSpPr>
        <p:spPr>
          <a:xfrm rot="21600000">
            <a:off x="5586983" y="5943600"/>
            <a:ext cx="13213080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4412"/>
              </a:lnSpc>
              <a:buNone/>
            </a:pPr>
            <a:r>
              <a:rPr lang="en-US" sz="12000" kern="0" spc="300" dirty="0">
                <a:solidFill>
                  <a:srgbClr val="0503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梯度下降算法</a:t>
            </a:r>
            <a:endParaRPr lang="en-US" sz="1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7242048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批量梯度下降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450592" y="3712464"/>
            <a:ext cx="8357616" cy="3547872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129784" y="3419856"/>
            <a:ext cx="2999232" cy="59436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 rot="21600000">
            <a:off x="5779008" y="3511296"/>
            <a:ext cx="1691640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BGD</a:t>
            </a:r>
            <a:endParaRPr lang="en-US" sz="28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450592" y="7379208"/>
            <a:ext cx="8357616" cy="3547872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129784" y="10634472"/>
            <a:ext cx="2999232" cy="59436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 rot="21600000">
            <a:off x="5806440" y="10725912"/>
            <a:ext cx="1636776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SGD</a:t>
            </a:r>
            <a:endParaRPr lang="en-US" sz="2800" dirty="0"/>
          </a:p>
        </p:txBody>
      </p:sp>
      <p:sp>
        <p:nvSpPr>
          <p:cNvPr id="12" name="Text 4"/>
          <p:cNvSpPr/>
          <p:nvPr/>
        </p:nvSpPr>
        <p:spPr>
          <a:xfrm rot="21600000">
            <a:off x="4791456" y="11686032"/>
            <a:ext cx="3666744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梯度下降对比</a:t>
            </a:r>
            <a:endParaRPr lang="en-US" sz="3400" dirty="0"/>
          </a:p>
        </p:txBody>
      </p:sp>
      <p:sp>
        <p:nvSpPr>
          <p:cNvPr id="13" name="Text 5"/>
          <p:cNvSpPr/>
          <p:nvPr/>
        </p:nvSpPr>
        <p:spPr>
          <a:xfrm rot="21600000">
            <a:off x="5952744" y="6263640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DDD3C9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稳定收敛</a:t>
            </a:r>
            <a:endParaRPr lang="en-US" sz="28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394960" y="6291072"/>
            <a:ext cx="283464" cy="35661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 rot="21600000">
            <a:off x="6016752" y="9701784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9C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快速收敛</a:t>
            </a:r>
            <a:endParaRPr lang="en-US" sz="28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376672" y="9701784"/>
            <a:ext cx="384048" cy="402336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 rot="21600000">
            <a:off x="5952744" y="4462272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DDD3C9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全局最优</a:t>
            </a:r>
            <a:endParaRPr lang="en-US" sz="2800" dirty="0"/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321808" y="4462272"/>
            <a:ext cx="384048" cy="384048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 rot="21600000">
            <a:off x="5952744" y="5358384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DDD3C9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计算量大</a:t>
            </a:r>
            <a:endParaRPr lang="en-US" sz="2800" dirty="0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5358384" y="5394960"/>
            <a:ext cx="320040" cy="356616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5376672" y="7946136"/>
            <a:ext cx="402336" cy="402336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 rot="21600000">
            <a:off x="6016752" y="7955280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9C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局部震荡</a:t>
            </a:r>
            <a:endParaRPr lang="en-US" sz="2800" dirty="0"/>
          </a:p>
        </p:txBody>
      </p:sp>
      <p:sp>
        <p:nvSpPr>
          <p:cNvPr id="23" name="Text 10"/>
          <p:cNvSpPr/>
          <p:nvPr/>
        </p:nvSpPr>
        <p:spPr>
          <a:xfrm rot="21600000">
            <a:off x="6016752" y="8842248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9C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计算高效</a:t>
            </a:r>
            <a:endParaRPr lang="en-US" sz="2800" dirty="0"/>
          </a:p>
        </p:txBody>
      </p:sp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5394960" y="8860536"/>
            <a:ext cx="356616" cy="356616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 rot="21600000">
            <a:off x="13487400" y="770839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由于使用完整数据集计算梯度，收敛过程稳定但缓慢，适合凸优化问题和小规模数据集。</a:t>
            </a:r>
            <a:endParaRPr lang="en-US" sz="2600" dirty="0"/>
          </a:p>
        </p:txBody>
      </p:sp>
      <p:sp>
        <p:nvSpPr>
          <p:cNvPr id="26" name="Text 12"/>
          <p:cNvSpPr/>
          <p:nvPr/>
        </p:nvSpPr>
        <p:spPr>
          <a:xfrm rot="21600000">
            <a:off x="13487400" y="68214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收敛特性</a:t>
            </a:r>
            <a:endParaRPr lang="en-US" sz="3900" dirty="0"/>
          </a:p>
        </p:txBody>
      </p:sp>
      <p:pic>
        <p:nvPicPr>
          <p:cNvPr id="27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2573000" y="6803136"/>
            <a:ext cx="576072" cy="576072"/>
          </a:xfrm>
          <a:prstGeom prst="rect">
            <a:avLst/>
          </a:prstGeom>
        </p:spPr>
      </p:pic>
      <p:sp>
        <p:nvSpPr>
          <p:cNvPr id="28" name="Text 13"/>
          <p:cNvSpPr/>
          <p:nvPr/>
        </p:nvSpPr>
        <p:spPr>
          <a:xfrm rot="21600000">
            <a:off x="13478256" y="1063447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需要同时加载全部数据计算梯度，当样本量超过百万级时面临严重内存瓶颈。</a:t>
            </a:r>
            <a:endParaRPr lang="en-US" sz="2600" dirty="0"/>
          </a:p>
        </p:txBody>
      </p:sp>
      <p:sp>
        <p:nvSpPr>
          <p:cNvPr id="29" name="Text 14"/>
          <p:cNvSpPr/>
          <p:nvPr/>
        </p:nvSpPr>
        <p:spPr>
          <a:xfrm rot="21600000">
            <a:off x="13478256" y="9793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内存挑战</a:t>
            </a:r>
            <a:endParaRPr lang="en-US" sz="3900" dirty="0"/>
          </a:p>
        </p:txBody>
      </p:sp>
      <p:pic>
        <p:nvPicPr>
          <p:cNvPr id="30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2664440" y="9884664"/>
            <a:ext cx="365760" cy="466344"/>
          </a:xfrm>
          <a:prstGeom prst="rect">
            <a:avLst/>
          </a:prstGeom>
        </p:spPr>
      </p:pic>
      <p:sp>
        <p:nvSpPr>
          <p:cNvPr id="31" name="Text 15"/>
          <p:cNvSpPr/>
          <p:nvPr/>
        </p:nvSpPr>
        <p:spPr>
          <a:xfrm rot="21600000">
            <a:off x="13487400" y="4727448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每次迭代使用全部训练样本计算损失函数的梯度，确保参数更新方向准确反映整体数据分布特征。</a:t>
            </a:r>
            <a:endParaRPr lang="en-US" sz="2600" dirty="0"/>
          </a:p>
        </p:txBody>
      </p:sp>
      <p:sp>
        <p:nvSpPr>
          <p:cNvPr id="32" name="Text 16"/>
          <p:cNvSpPr/>
          <p:nvPr/>
        </p:nvSpPr>
        <p:spPr>
          <a:xfrm rot="21600000">
            <a:off x="13487400" y="385876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计算原理</a:t>
            </a:r>
            <a:endParaRPr lang="en-US" sz="3900" dirty="0"/>
          </a:p>
        </p:txBody>
      </p:sp>
      <p:pic>
        <p:nvPicPr>
          <p:cNvPr id="33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12664440" y="3941064"/>
            <a:ext cx="393192" cy="4937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7242048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随机梯度下降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121640" y="7717536"/>
            <a:ext cx="9144000" cy="100584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780776" y="5413248"/>
            <a:ext cx="2807208" cy="10058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799064" y="10030968"/>
            <a:ext cx="2752344" cy="100584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814048" y="7406640"/>
            <a:ext cx="850392" cy="758952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252960" y="6071616"/>
            <a:ext cx="1664208" cy="1664208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0442448" y="6035040"/>
            <a:ext cx="1664208" cy="1664208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442448" y="7863840"/>
            <a:ext cx="1664208" cy="1664208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2252960" y="7836408"/>
            <a:ext cx="1664208" cy="1664208"/>
          </a:xfrm>
          <a:prstGeom prst="rect">
            <a:avLst/>
          </a:prstGeom>
        </p:spPr>
      </p:pic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121408" y="7699248"/>
            <a:ext cx="9144000" cy="100584"/>
          </a:xfrm>
          <a:prstGeom prst="rect">
            <a:avLst/>
          </a:prstGeom>
        </p:spPr>
      </p:pic>
      <p:sp>
        <p:nvSpPr>
          <p:cNvPr id="15" name="Text 2"/>
          <p:cNvSpPr/>
          <p:nvPr/>
        </p:nvSpPr>
        <p:spPr>
          <a:xfrm rot="21600000">
            <a:off x="2542032" y="493776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每次随机选取单个样本计算梯度并更新参数，极大减少计算量，适合在线学习场景。</a:t>
            </a:r>
            <a:endParaRPr lang="en-US" sz="2600" dirty="0"/>
          </a:p>
        </p:txBody>
      </p:sp>
      <p:sp>
        <p:nvSpPr>
          <p:cNvPr id="16" name="Text 3"/>
          <p:cNvSpPr/>
          <p:nvPr/>
        </p:nvSpPr>
        <p:spPr>
          <a:xfrm rot="21600000">
            <a:off x="6327648" y="4078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核心思想</a:t>
            </a:r>
            <a:endParaRPr lang="en-US" sz="3900" dirty="0"/>
          </a:p>
        </p:txBody>
      </p:sp>
      <p:sp>
        <p:nvSpPr>
          <p:cNvPr id="17" name="Text 4"/>
          <p:cNvSpPr/>
          <p:nvPr/>
        </p:nvSpPr>
        <p:spPr>
          <a:xfrm rot="21600000">
            <a:off x="14849856" y="960120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特别适合大规模稀疏数据，如推荐系统和自然语言处理中的词向量训练。</a:t>
            </a:r>
            <a:endParaRPr lang="en-US" sz="2600" dirty="0"/>
          </a:p>
        </p:txBody>
      </p:sp>
      <p:sp>
        <p:nvSpPr>
          <p:cNvPr id="18" name="Text 5"/>
          <p:cNvSpPr/>
          <p:nvPr/>
        </p:nvSpPr>
        <p:spPr>
          <a:xfrm rot="21600000">
            <a:off x="14849856" y="878738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应用场景</a:t>
            </a:r>
            <a:endParaRPr lang="en-US" sz="3900" dirty="0"/>
          </a:p>
        </p:txBody>
      </p:sp>
      <p:sp>
        <p:nvSpPr>
          <p:cNvPr id="19" name="Text 6"/>
          <p:cNvSpPr/>
          <p:nvPr/>
        </p:nvSpPr>
        <p:spPr>
          <a:xfrm rot="21600000">
            <a:off x="2542032" y="960120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需要设计退火策略逐步降低学习率，如1 </a:t>
            </a:r>
            <a:r>
              <a:rPr lang="en-US" sz="2600" dirty="0" err="1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t衰减或余弦退火，平衡探索与开发</a:t>
            </a: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。</a:t>
            </a:r>
            <a:endParaRPr lang="en-US" sz="2600" dirty="0"/>
          </a:p>
        </p:txBody>
      </p:sp>
      <p:sp>
        <p:nvSpPr>
          <p:cNvPr id="20" name="Text 7"/>
          <p:cNvSpPr/>
          <p:nvPr/>
        </p:nvSpPr>
        <p:spPr>
          <a:xfrm rot="21600000">
            <a:off x="5833872" y="878738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学习率调整</a:t>
            </a:r>
            <a:endParaRPr lang="en-US" sz="3900" dirty="0"/>
          </a:p>
        </p:txBody>
      </p:sp>
      <p:sp>
        <p:nvSpPr>
          <p:cNvPr id="21" name="Text 8"/>
          <p:cNvSpPr/>
          <p:nvPr/>
        </p:nvSpPr>
        <p:spPr>
          <a:xfrm rot="21600000">
            <a:off x="14849856" y="493776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单个样本的随机性导致参数更新方向波动大，可能跳出局部最优但难以精确收敛。</a:t>
            </a:r>
            <a:endParaRPr lang="en-US" sz="2600" dirty="0"/>
          </a:p>
        </p:txBody>
      </p:sp>
      <p:sp>
        <p:nvSpPr>
          <p:cNvPr id="22" name="Text 9"/>
          <p:cNvSpPr/>
          <p:nvPr/>
        </p:nvSpPr>
        <p:spPr>
          <a:xfrm rot="21600000">
            <a:off x="14849856" y="4078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噪声特性</a:t>
            </a:r>
            <a:endParaRPr lang="en-US" sz="39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11425270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 err="1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小批量梯度下降</a:t>
            </a:r>
            <a:r>
              <a:rPr lang="zh-CN" alt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（</a:t>
            </a:r>
            <a:r>
              <a:rPr lang="en-US" altLang="zh-CN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MBGD</a:t>
            </a:r>
            <a:r>
              <a:rPr lang="zh-CN" alt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）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857232" y="5650992"/>
            <a:ext cx="3520440" cy="441655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600000">
            <a:off x="14374368" y="9345168"/>
            <a:ext cx="7616952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批量大小影响泛化性能，较小批量通常带来更好的泛化能力但需要更多迭代次数。</a:t>
            </a:r>
            <a:endParaRPr lang="en-US" sz="2600" dirty="0"/>
          </a:p>
        </p:txBody>
      </p:sp>
      <p:sp>
        <p:nvSpPr>
          <p:cNvPr id="8" name="Text 3"/>
          <p:cNvSpPr/>
          <p:nvPr/>
        </p:nvSpPr>
        <p:spPr>
          <a:xfrm rot="21600000">
            <a:off x="14374368" y="84856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超参选择</a:t>
            </a:r>
            <a:endParaRPr lang="en-US" sz="3900" dirty="0"/>
          </a:p>
        </p:txBody>
      </p:sp>
      <p:sp>
        <p:nvSpPr>
          <p:cNvPr id="9" name="Text 4"/>
          <p:cNvSpPr/>
          <p:nvPr/>
        </p:nvSpPr>
        <p:spPr>
          <a:xfrm rot="21600000">
            <a:off x="14374368" y="5541264"/>
            <a:ext cx="7616952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小批量计算天然适合GPU并行加速，相比SGD能充分利用硬件计算资源。</a:t>
            </a:r>
            <a:endParaRPr lang="en-US" sz="2600" dirty="0"/>
          </a:p>
        </p:txBody>
      </p:sp>
      <p:sp>
        <p:nvSpPr>
          <p:cNvPr id="10" name="Text 5"/>
          <p:cNvSpPr/>
          <p:nvPr/>
        </p:nvSpPr>
        <p:spPr>
          <a:xfrm rot="21600000">
            <a:off x="14374368" y="467258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并行优势</a:t>
            </a:r>
            <a:endParaRPr lang="en-US" sz="3900" dirty="0"/>
          </a:p>
        </p:txBody>
      </p:sp>
      <p:sp>
        <p:nvSpPr>
          <p:cNvPr id="11" name="Text 6"/>
          <p:cNvSpPr/>
          <p:nvPr/>
        </p:nvSpPr>
        <p:spPr>
          <a:xfrm rot="21600000">
            <a:off x="2359152" y="7443216"/>
            <a:ext cx="759866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每次使用32-256个样本的小批量计算梯度，平衡计算效率和收敛稳定性，成为深度学习标配。</a:t>
            </a:r>
            <a:endParaRPr lang="en-US" sz="2600" dirty="0"/>
          </a:p>
        </p:txBody>
      </p:sp>
      <p:sp>
        <p:nvSpPr>
          <p:cNvPr id="12" name="Text 7"/>
          <p:cNvSpPr/>
          <p:nvPr/>
        </p:nvSpPr>
        <p:spPr>
          <a:xfrm rot="21600000">
            <a:off x="2359152" y="657453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折中方案</a:t>
            </a:r>
            <a:endParaRPr lang="en-US" sz="39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9857232" y="3035808"/>
            <a:ext cx="4690872" cy="15270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2010"/>
              </a:lnSpc>
              <a:buNone/>
            </a:pPr>
            <a:r>
              <a:rPr lang="en-US" sz="10000" kern="0" spc="250" dirty="0">
                <a:solidFill>
                  <a:srgbClr val="9D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08</a:t>
            </a:r>
            <a:endParaRPr lang="en-US" sz="10000" dirty="0"/>
          </a:p>
        </p:txBody>
      </p:sp>
      <p:sp>
        <p:nvSpPr>
          <p:cNvPr id="3" name="Text 1"/>
          <p:cNvSpPr/>
          <p:nvPr/>
        </p:nvSpPr>
        <p:spPr>
          <a:xfrm rot="21600000">
            <a:off x="4023360" y="5943600"/>
            <a:ext cx="16331184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4412"/>
              </a:lnSpc>
              <a:buNone/>
            </a:pPr>
            <a:r>
              <a:rPr lang="en-US" sz="12000" kern="0" spc="300" dirty="0">
                <a:solidFill>
                  <a:srgbClr val="0503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常用激活函数对比</a:t>
            </a:r>
            <a:endParaRPr lang="en-US" sz="1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5650992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Sigmoid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206240" y="6528816"/>
            <a:ext cx="4562856" cy="451713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407408" y="3666744"/>
            <a:ext cx="4562856" cy="451713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 rot="21600000">
            <a:off x="1307592" y="9125712"/>
            <a:ext cx="2286000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3360"/>
              </a:lnSpc>
              <a:buNone/>
            </a:pPr>
            <a:r>
              <a:rPr lang="en-US" sz="2800" dirty="0">
                <a:solidFill>
                  <a:srgbClr val="DDD3C9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输出0-∞</a:t>
            </a:r>
            <a:endParaRPr lang="en-US" sz="2800" dirty="0"/>
          </a:p>
        </p:txBody>
      </p:sp>
      <p:sp>
        <p:nvSpPr>
          <p:cNvPr id="9" name="Text 3"/>
          <p:cNvSpPr/>
          <p:nvPr/>
        </p:nvSpPr>
        <p:spPr>
          <a:xfrm rot="21600000">
            <a:off x="9610344" y="3721608"/>
            <a:ext cx="213055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9C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输出0-1</a:t>
            </a:r>
            <a:endParaRPr lang="en-US" sz="28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208008" y="3822192"/>
            <a:ext cx="219456" cy="219456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776472" y="9208008"/>
            <a:ext cx="219456" cy="219456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 rot="21600000">
            <a:off x="9610344" y="4544568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9C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梯度消失</a:t>
            </a:r>
            <a:endParaRPr lang="en-US" sz="28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208008" y="4645152"/>
            <a:ext cx="219456" cy="219456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 rot="21600000">
            <a:off x="1280160" y="9857232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3360"/>
              </a:lnSpc>
              <a:buNone/>
            </a:pPr>
            <a:r>
              <a:rPr lang="en-US" sz="2800" dirty="0">
                <a:solidFill>
                  <a:srgbClr val="DDD3C9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梯度保持</a:t>
            </a:r>
            <a:endParaRPr lang="en-US" sz="280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776472" y="9948672"/>
            <a:ext cx="219456" cy="219456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 rot="21600000">
            <a:off x="9610344" y="5340096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9C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计算复杂</a:t>
            </a:r>
            <a:endParaRPr lang="en-US" sz="28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208008" y="5431536"/>
            <a:ext cx="219456" cy="219456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 rot="21600000">
            <a:off x="1298448" y="10597896"/>
            <a:ext cx="23134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3360"/>
              </a:lnSpc>
              <a:buNone/>
            </a:pPr>
            <a:r>
              <a:rPr lang="en-US" sz="2800" dirty="0">
                <a:solidFill>
                  <a:srgbClr val="DDD3C9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计算简单</a:t>
            </a:r>
            <a:endParaRPr lang="en-US" sz="2800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785616" y="10680192"/>
            <a:ext cx="219456" cy="219456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 rot="21600000">
            <a:off x="4773168" y="11448288"/>
            <a:ext cx="3666744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激活函数对比</a:t>
            </a:r>
            <a:endParaRPr lang="en-US" sz="3400" dirty="0"/>
          </a:p>
        </p:txBody>
      </p:sp>
      <p:sp>
        <p:nvSpPr>
          <p:cNvPr id="21" name="Text 9"/>
          <p:cNvSpPr/>
          <p:nvPr/>
        </p:nvSpPr>
        <p:spPr>
          <a:xfrm rot="21600000">
            <a:off x="5184648" y="4636008"/>
            <a:ext cx="2340864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Sigmoid</a:t>
            </a:r>
            <a:endParaRPr lang="en-US" sz="2800" dirty="0"/>
          </a:p>
        </p:txBody>
      </p:sp>
      <p:sp>
        <p:nvSpPr>
          <p:cNvPr id="22" name="Text 10"/>
          <p:cNvSpPr/>
          <p:nvPr/>
        </p:nvSpPr>
        <p:spPr>
          <a:xfrm rot="21600000">
            <a:off x="5495544" y="9747504"/>
            <a:ext cx="1837944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ReLU</a:t>
            </a:r>
            <a:endParaRPr lang="en-US" sz="2800" dirty="0"/>
          </a:p>
        </p:txBody>
      </p:sp>
      <p:sp>
        <p:nvSpPr>
          <p:cNvPr id="23" name="Text 11"/>
          <p:cNvSpPr/>
          <p:nvPr/>
        </p:nvSpPr>
        <p:spPr>
          <a:xfrm rot="21600000">
            <a:off x="13523976" y="7708392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当输入绝对值较大时梯度接近0，导致深层网络训练时出现梯度消失问题。</a:t>
            </a:r>
            <a:endParaRPr lang="en-US" sz="2600" dirty="0"/>
          </a:p>
        </p:txBody>
      </p:sp>
      <p:sp>
        <p:nvSpPr>
          <p:cNvPr id="24" name="Text 12"/>
          <p:cNvSpPr/>
          <p:nvPr/>
        </p:nvSpPr>
        <p:spPr>
          <a:xfrm rot="21600000">
            <a:off x="13523976" y="68397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梯度特性</a:t>
            </a:r>
            <a:endParaRPr lang="en-US" sz="390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829032" y="6958584"/>
            <a:ext cx="283464" cy="301752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 rot="21600000">
            <a:off x="13523976" y="4764024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输出范围（0，1）的S型曲线，将任意实数映射为概率值，适合二分类问题的输出层。</a:t>
            </a:r>
            <a:endParaRPr lang="en-US" sz="2600" dirty="0"/>
          </a:p>
        </p:txBody>
      </p:sp>
      <p:sp>
        <p:nvSpPr>
          <p:cNvPr id="27" name="Text 14"/>
          <p:cNvSpPr/>
          <p:nvPr/>
        </p:nvSpPr>
        <p:spPr>
          <a:xfrm rot="21600000">
            <a:off x="13523976" y="38953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数学特性</a:t>
            </a:r>
            <a:endParaRPr lang="en-US" sz="3900" dirty="0"/>
          </a:p>
        </p:txBody>
      </p:sp>
      <p:pic>
        <p:nvPicPr>
          <p:cNvPr id="28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829032" y="4014216"/>
            <a:ext cx="283464" cy="301752"/>
          </a:xfrm>
          <a:prstGeom prst="rect">
            <a:avLst/>
          </a:prstGeom>
        </p:spPr>
      </p:pic>
      <p:sp>
        <p:nvSpPr>
          <p:cNvPr id="29" name="Text 15"/>
          <p:cNvSpPr/>
          <p:nvPr/>
        </p:nvSpPr>
        <p:spPr>
          <a:xfrm rot="21600000">
            <a:off x="13523976" y="10652760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包含指数运算，计算复杂度高于ReLU等简单函数，在大规模网络中影响训练速度。</a:t>
            </a:r>
            <a:endParaRPr lang="en-US" sz="2600" dirty="0"/>
          </a:p>
        </p:txBody>
      </p:sp>
      <p:sp>
        <p:nvSpPr>
          <p:cNvPr id="30" name="Text 16"/>
          <p:cNvSpPr/>
          <p:nvPr/>
        </p:nvSpPr>
        <p:spPr>
          <a:xfrm rot="21600000">
            <a:off x="13523976" y="9793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计算代价</a:t>
            </a:r>
            <a:endParaRPr lang="en-US" sz="3900" dirty="0"/>
          </a:p>
        </p:txBody>
      </p:sp>
      <p:pic>
        <p:nvPicPr>
          <p:cNvPr id="31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829032" y="9902952"/>
            <a:ext cx="283464" cy="3017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4306824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Tanh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385048" y="8805672"/>
            <a:ext cx="7772400" cy="111556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301984" y="4855464"/>
            <a:ext cx="1901952" cy="117957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198864" y="7443216"/>
            <a:ext cx="6144768" cy="1307592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259568" y="6062472"/>
            <a:ext cx="4014216" cy="1316736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 rot="21600000">
            <a:off x="11420856" y="5358384"/>
            <a:ext cx="1664208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01</a:t>
            </a:r>
            <a:endParaRPr lang="en-US" sz="3600" dirty="0"/>
          </a:p>
        </p:txBody>
      </p:sp>
      <p:sp>
        <p:nvSpPr>
          <p:cNvPr id="11" name="Text 3"/>
          <p:cNvSpPr/>
          <p:nvPr/>
        </p:nvSpPr>
        <p:spPr>
          <a:xfrm rot="21600000">
            <a:off x="11420856" y="6446520"/>
            <a:ext cx="1664208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02</a:t>
            </a:r>
            <a:endParaRPr lang="en-US" sz="3600" dirty="0"/>
          </a:p>
        </p:txBody>
      </p:sp>
      <p:sp>
        <p:nvSpPr>
          <p:cNvPr id="12" name="Text 4"/>
          <p:cNvSpPr/>
          <p:nvPr/>
        </p:nvSpPr>
        <p:spPr>
          <a:xfrm rot="21600000">
            <a:off x="11420856" y="7818120"/>
            <a:ext cx="1664208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03</a:t>
            </a:r>
            <a:endParaRPr lang="en-US" sz="3600" dirty="0"/>
          </a:p>
        </p:txBody>
      </p:sp>
      <p:sp>
        <p:nvSpPr>
          <p:cNvPr id="13" name="Text 5"/>
          <p:cNvSpPr/>
          <p:nvPr/>
        </p:nvSpPr>
        <p:spPr>
          <a:xfrm rot="21600000">
            <a:off x="11420856" y="9089136"/>
            <a:ext cx="1664208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04</a:t>
            </a:r>
            <a:endParaRPr lang="en-US" sz="3600" dirty="0"/>
          </a:p>
        </p:txBody>
      </p:sp>
      <p:sp>
        <p:nvSpPr>
          <p:cNvPr id="14" name="Text 6"/>
          <p:cNvSpPr/>
          <p:nvPr/>
        </p:nvSpPr>
        <p:spPr>
          <a:xfrm rot="21600000">
            <a:off x="2770632" y="4992624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输出范围（-1，1）的零中心化特性，解决了Sigmoid非零中心导致的梯度更新效率问题。</a:t>
            </a:r>
            <a:endParaRPr lang="en-US" sz="2600" dirty="0"/>
          </a:p>
        </p:txBody>
      </p:sp>
      <p:sp>
        <p:nvSpPr>
          <p:cNvPr id="15" name="Text 7"/>
          <p:cNvSpPr/>
          <p:nvPr/>
        </p:nvSpPr>
        <p:spPr>
          <a:xfrm rot="21600000">
            <a:off x="5641848" y="41239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改进特性</a:t>
            </a:r>
            <a:endParaRPr lang="en-US" sz="3900" dirty="0"/>
          </a:p>
        </p:txBody>
      </p:sp>
      <p:sp>
        <p:nvSpPr>
          <p:cNvPr id="16" name="Text 8"/>
          <p:cNvSpPr/>
          <p:nvPr/>
        </p:nvSpPr>
        <p:spPr>
          <a:xfrm rot="21600000">
            <a:off x="15261336" y="4992624"/>
            <a:ext cx="60990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在RNN等序列模型中表现优于Sigmoid，但同样面临梯度消失的挑战。</a:t>
            </a:r>
            <a:endParaRPr lang="en-US" sz="2600" dirty="0"/>
          </a:p>
        </p:txBody>
      </p:sp>
      <p:sp>
        <p:nvSpPr>
          <p:cNvPr id="17" name="Text 9"/>
          <p:cNvSpPr/>
          <p:nvPr/>
        </p:nvSpPr>
        <p:spPr>
          <a:xfrm rot="21600000">
            <a:off x="15261336" y="41239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深层表现</a:t>
            </a:r>
            <a:endParaRPr lang="en-US" sz="3900" dirty="0"/>
          </a:p>
        </p:txBody>
      </p:sp>
      <p:sp>
        <p:nvSpPr>
          <p:cNvPr id="18" name="Text 10"/>
          <p:cNvSpPr/>
          <p:nvPr/>
        </p:nvSpPr>
        <p:spPr>
          <a:xfrm rot="21600000">
            <a:off x="16367760" y="9409176"/>
            <a:ext cx="60990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适合需要输出正负值的场合，如LSTM中的门控机制和特征标准化。</a:t>
            </a:r>
            <a:endParaRPr lang="en-US" sz="2600" dirty="0"/>
          </a:p>
        </p:txBody>
      </p:sp>
      <p:sp>
        <p:nvSpPr>
          <p:cNvPr id="19" name="Text 11"/>
          <p:cNvSpPr/>
          <p:nvPr/>
        </p:nvSpPr>
        <p:spPr>
          <a:xfrm rot="21600000">
            <a:off x="16367760" y="859536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应用场景</a:t>
            </a:r>
            <a:endParaRPr lang="en-US" sz="3900" dirty="0"/>
          </a:p>
        </p:txBody>
      </p:sp>
      <p:sp>
        <p:nvSpPr>
          <p:cNvPr id="20" name="Text 12"/>
          <p:cNvSpPr/>
          <p:nvPr/>
        </p:nvSpPr>
        <p:spPr>
          <a:xfrm rot="21600000">
            <a:off x="1920240" y="9409176"/>
            <a:ext cx="60990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虽然需要计算指数，但现代计算库已高度优化，实际耗时与Sigmoid相当。</a:t>
            </a:r>
            <a:endParaRPr lang="en-US" sz="2600" dirty="0"/>
          </a:p>
        </p:txBody>
      </p:sp>
      <p:sp>
        <p:nvSpPr>
          <p:cNvPr id="21" name="Text 13"/>
          <p:cNvSpPr/>
          <p:nvPr/>
        </p:nvSpPr>
        <p:spPr>
          <a:xfrm rot="21600000">
            <a:off x="4791456" y="859536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计算效率</a:t>
            </a:r>
            <a:endParaRPr lang="en-US" sz="3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9857232" y="3035808"/>
            <a:ext cx="4690872" cy="15270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2010"/>
              </a:lnSpc>
              <a:buNone/>
            </a:pPr>
            <a:r>
              <a:rPr lang="en-US" sz="10000" kern="0" spc="250" dirty="0">
                <a:solidFill>
                  <a:srgbClr val="9D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01</a:t>
            </a:r>
            <a:endParaRPr lang="en-US" sz="10000" dirty="0"/>
          </a:p>
        </p:txBody>
      </p:sp>
      <p:sp>
        <p:nvSpPr>
          <p:cNvPr id="3" name="Text 1"/>
          <p:cNvSpPr/>
          <p:nvPr/>
        </p:nvSpPr>
        <p:spPr>
          <a:xfrm rot="21600000">
            <a:off x="4037076" y="5507842"/>
            <a:ext cx="16331184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4412"/>
              </a:lnSpc>
              <a:buNone/>
            </a:pPr>
            <a:r>
              <a:rPr lang="en-US" sz="12000" kern="0" spc="300" dirty="0">
                <a:solidFill>
                  <a:srgbClr val="0503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神经网络基本概念</a:t>
            </a:r>
            <a:endParaRPr lang="en-US" sz="1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4416552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ReLU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99032" y="4123944"/>
            <a:ext cx="6409944" cy="374904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600000">
            <a:off x="1408176" y="9180576"/>
            <a:ext cx="64008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单边抑制特性（负输入输出0）有效缓解梯度消失，大幅加速深层网络训练。</a:t>
            </a:r>
            <a:endParaRPr lang="en-US" sz="2600" dirty="0"/>
          </a:p>
        </p:txBody>
      </p:sp>
      <p:sp>
        <p:nvSpPr>
          <p:cNvPr id="8" name="Text 3"/>
          <p:cNvSpPr/>
          <p:nvPr/>
        </p:nvSpPr>
        <p:spPr>
          <a:xfrm rot="21600000">
            <a:off x="2999232" y="8321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突破优势</a:t>
            </a:r>
            <a:endParaRPr lang="en-US" sz="39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015984" y="4123944"/>
            <a:ext cx="6409944" cy="374904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 rot="21600000">
            <a:off x="9034272" y="9180576"/>
            <a:ext cx="64008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约50%神经元在训练中被抑制，形成稀疏表征，增强模型泛化能力。</a:t>
            </a:r>
            <a:endParaRPr lang="en-US" sz="2600" dirty="0"/>
          </a:p>
        </p:txBody>
      </p:sp>
      <p:sp>
        <p:nvSpPr>
          <p:cNvPr id="11" name="Text 5"/>
          <p:cNvSpPr/>
          <p:nvPr/>
        </p:nvSpPr>
        <p:spPr>
          <a:xfrm rot="21600000">
            <a:off x="10616184" y="8321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稀疏激活</a:t>
            </a:r>
            <a:endParaRPr lang="en-US" sz="39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596360" y="4123944"/>
            <a:ext cx="6400800" cy="374904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 rot="21600000">
            <a:off x="16587216" y="9180576"/>
            <a:ext cx="640994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负区间梯度为0导致某些神经元永久失效，需配合初始化策略缓解。</a:t>
            </a:r>
            <a:endParaRPr lang="en-US" sz="2600" dirty="0"/>
          </a:p>
        </p:txBody>
      </p:sp>
      <p:sp>
        <p:nvSpPr>
          <p:cNvPr id="14" name="Text 7"/>
          <p:cNvSpPr/>
          <p:nvPr/>
        </p:nvSpPr>
        <p:spPr>
          <a:xfrm rot="21600000">
            <a:off x="18187416" y="8321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死亡问题</a:t>
            </a:r>
            <a:endParaRPr lang="en-US" sz="39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7223760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Leaky ReLU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920240" y="7735824"/>
            <a:ext cx="8466084" cy="317296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 rot="21600000">
            <a:off x="3481972" y="8936842"/>
            <a:ext cx="5586984" cy="10332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相比ReLU仅增加少量计算，在深层网络中几乎不影响训练速度。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 rot="21600000">
            <a:off x="3481972" y="8315050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计算代价</a:t>
            </a:r>
            <a:endParaRPr lang="en-US" sz="3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844633" y="7735824"/>
            <a:ext cx="8782340" cy="317296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 rot="21600000">
            <a:off x="13878701" y="8935265"/>
            <a:ext cx="5586984" cy="10332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当ReLU出现大量死亡神经元时优先考虑，在GAN等敏感场景表现突出。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 rot="21600000">
            <a:off x="13878701" y="8313473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实践建议</a:t>
            </a:r>
            <a:endParaRPr lang="en-US" sz="32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844633" y="3685032"/>
            <a:ext cx="8617747" cy="3172968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 rot="21600000">
            <a:off x="13878701" y="4828032"/>
            <a:ext cx="5586984" cy="10332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PReLU将负区间斜率作为可学习参数，进一步提升模型表达能力。</a:t>
            </a:r>
            <a:endParaRPr lang="en-US" sz="2400" dirty="0"/>
          </a:p>
        </p:txBody>
      </p:sp>
      <p:sp>
        <p:nvSpPr>
          <p:cNvPr id="17" name="Text 7"/>
          <p:cNvSpPr/>
          <p:nvPr/>
        </p:nvSpPr>
        <p:spPr>
          <a:xfrm rot="21600000">
            <a:off x="13878701" y="4215384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参数变体</a:t>
            </a:r>
            <a:endParaRPr lang="en-US" sz="3200" dirty="0"/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920240" y="3685032"/>
            <a:ext cx="8466083" cy="3172968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 rot="21600000">
            <a:off x="3481973" y="4828032"/>
            <a:ext cx="5586984" cy="10332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负区间引入微小斜率（通常0.01），解决ReLU的神经元死亡问题。</a:t>
            </a:r>
            <a:endParaRPr lang="en-US" sz="2400" dirty="0"/>
          </a:p>
        </p:txBody>
      </p:sp>
      <p:sp>
        <p:nvSpPr>
          <p:cNvPr id="21" name="Text 9"/>
          <p:cNvSpPr/>
          <p:nvPr/>
        </p:nvSpPr>
        <p:spPr>
          <a:xfrm rot="21600000">
            <a:off x="3481973" y="4215384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改进设计</a:t>
            </a:r>
            <a:endParaRPr lang="en-US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13249656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生物神经元与人工神经元类比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sp>
        <p:nvSpPr>
          <p:cNvPr id="6" name="Text 2"/>
          <p:cNvSpPr/>
          <p:nvPr/>
        </p:nvSpPr>
        <p:spPr>
          <a:xfrm rot="21600000">
            <a:off x="4809744" y="9656064"/>
            <a:ext cx="6099048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生物神经元通过树突接收电化学信号，经细胞体整合后由轴突传递至突触，而人工神经元接收输入数据后，通过加权求和与激活函数处理产生输出信号。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 rot="21600000">
            <a:off x="4809744" y="8814816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结构对比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 rot="21600000">
            <a:off x="7859268" y="5184648"/>
            <a:ext cx="7412175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人工神经网络中的权重参数模拟生物神经元的突触强度，权重值越大表示对应输入特征的重要性越高，这与大脑中突触可塑性原理高度一致。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 rot="21600000">
            <a:off x="10079455" y="4616596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权重类比</a:t>
            </a:r>
            <a:endParaRPr lang="en-US" sz="3600" dirty="0"/>
          </a:p>
        </p:txBody>
      </p:sp>
      <p:sp>
        <p:nvSpPr>
          <p:cNvPr id="10" name="Text 6"/>
          <p:cNvSpPr/>
          <p:nvPr/>
        </p:nvSpPr>
        <p:spPr>
          <a:xfrm rot="21600000">
            <a:off x="16386048" y="9665208"/>
            <a:ext cx="6099048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单个生物神经元可同时处理约1000个突触输入，而人工神经元通过矩阵运算实现并行计算，这种结构相似性使得神经网络能有效模拟生物神经系统的基础功能。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 rot="21600000">
            <a:off x="16386048" y="8823960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功能映射</a:t>
            </a:r>
            <a:endParaRPr lang="en-US" sz="3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359152" y="7827264"/>
            <a:ext cx="20290536" cy="13716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029200" y="7534656"/>
            <a:ext cx="155448" cy="630936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753344" y="7543800"/>
            <a:ext cx="155448" cy="630936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486632" y="7534656"/>
            <a:ext cx="155448" cy="630936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19072" y="6867144"/>
            <a:ext cx="1901952" cy="1901952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340864" y="7488936"/>
            <a:ext cx="649224" cy="6492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A518C9A-AAA5-3FA5-01BD-F447754B473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15335168" y="3441994"/>
            <a:ext cx="8349034" cy="4174958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8951976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神经网络工作原理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sp>
        <p:nvSpPr>
          <p:cNvPr id="6" name="Text 2"/>
          <p:cNvSpPr/>
          <p:nvPr/>
        </p:nvSpPr>
        <p:spPr>
          <a:xfrm rot="21600000">
            <a:off x="1655064" y="4937760"/>
            <a:ext cx="7013448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典型神经网络包含输入层接收原始数据，1-10个隐藏层进行特征转换，输出层生成最终预测结果，这种分层结构实现了从低级特征到高级语义的逐层抽象。</a:t>
            </a:r>
            <a:endParaRPr lang="en-US" sz="2600" dirty="0"/>
          </a:p>
        </p:txBody>
      </p:sp>
      <p:sp>
        <p:nvSpPr>
          <p:cNvPr id="7" name="Text 3"/>
          <p:cNvSpPr/>
          <p:nvPr/>
        </p:nvSpPr>
        <p:spPr>
          <a:xfrm rot="21600000">
            <a:off x="5431536" y="4078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层级架构</a:t>
            </a:r>
            <a:endParaRPr lang="en-US" sz="3900" dirty="0"/>
          </a:p>
        </p:txBody>
      </p:sp>
      <p:sp>
        <p:nvSpPr>
          <p:cNvPr id="8" name="Text 4"/>
          <p:cNvSpPr/>
          <p:nvPr/>
        </p:nvSpPr>
        <p:spPr>
          <a:xfrm rot="21600000">
            <a:off x="15718536" y="9601200"/>
            <a:ext cx="7013448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经过充分训练的神经网络不仅能记忆训练样本，还能通过学到的特征表示对未见数据做出准确预测，这种泛化能力使其在图像识别等任务中表现卓越。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 rot="21600000">
            <a:off x="15718536" y="878738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泛化能力</a:t>
            </a:r>
            <a:endParaRPr lang="en-US" sz="3900" dirty="0"/>
          </a:p>
        </p:txBody>
      </p:sp>
      <p:sp>
        <p:nvSpPr>
          <p:cNvPr id="10" name="Text 6"/>
          <p:cNvSpPr/>
          <p:nvPr/>
        </p:nvSpPr>
        <p:spPr>
          <a:xfrm rot="21600000">
            <a:off x="1655064" y="9601200"/>
            <a:ext cx="70134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训练过程中通过比较预测输出与真实标签的误差，利用反向传播算法从输出层向输入层逐层调整权重参数，使网络输出逐渐逼近期望值。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 rot="21600000">
            <a:off x="5431536" y="878738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误差反馈</a:t>
            </a:r>
            <a:endParaRPr lang="en-US" sz="3900" dirty="0"/>
          </a:p>
        </p:txBody>
      </p:sp>
      <p:sp>
        <p:nvSpPr>
          <p:cNvPr id="12" name="Text 8"/>
          <p:cNvSpPr/>
          <p:nvPr/>
        </p:nvSpPr>
        <p:spPr>
          <a:xfrm rot="21600000">
            <a:off x="15718536" y="4937760"/>
            <a:ext cx="70134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数据从输入层单向传递至输出层，每层神经元接收上层所有节点的输出作为输入，通过非线性激活函数实现复杂的特征变换与信息融合。</a:t>
            </a:r>
            <a:endParaRPr lang="en-US" sz="2600" dirty="0"/>
          </a:p>
        </p:txBody>
      </p:sp>
      <p:sp>
        <p:nvSpPr>
          <p:cNvPr id="13" name="Text 9"/>
          <p:cNvSpPr/>
          <p:nvPr/>
        </p:nvSpPr>
        <p:spPr>
          <a:xfrm rot="21600000">
            <a:off x="15718536" y="4078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前馈机制</a:t>
            </a:r>
            <a:endParaRPr lang="en-US" sz="39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9610344" y="5257800"/>
            <a:ext cx="5157216" cy="51572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9857232" y="3035808"/>
            <a:ext cx="4690872" cy="15270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2010"/>
              </a:lnSpc>
              <a:buNone/>
            </a:pPr>
            <a:r>
              <a:rPr lang="en-US" sz="10000" kern="0" spc="250" dirty="0">
                <a:solidFill>
                  <a:srgbClr val="9D8771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02</a:t>
            </a:r>
            <a:endParaRPr lang="en-US" sz="10000" dirty="0"/>
          </a:p>
        </p:txBody>
      </p:sp>
      <p:sp>
        <p:nvSpPr>
          <p:cNvPr id="3" name="Text 1"/>
          <p:cNvSpPr/>
          <p:nvPr/>
        </p:nvSpPr>
        <p:spPr>
          <a:xfrm rot="21600000">
            <a:off x="4037076" y="6004455"/>
            <a:ext cx="16331184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4412"/>
              </a:lnSpc>
              <a:buNone/>
            </a:pPr>
            <a:r>
              <a:rPr lang="en-US" sz="12000" kern="0" spc="300" dirty="0">
                <a:solidFill>
                  <a:srgbClr val="0503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神经网络发展历程</a:t>
            </a:r>
            <a:endParaRPr lang="en-US" sz="1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11530584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第一次浪潮：感知器时代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799064" y="3785616"/>
            <a:ext cx="2752344" cy="27706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600000">
            <a:off x="10972800" y="4791456"/>
            <a:ext cx="2404872" cy="7955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6240"/>
              </a:lnSpc>
              <a:buNone/>
            </a:pPr>
            <a:r>
              <a:rPr lang="en-US" sz="5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01</a:t>
            </a:r>
            <a:endParaRPr lang="en-US" sz="5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202168" y="8092440"/>
            <a:ext cx="2752344" cy="277063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 rot="21600000">
            <a:off x="8385048" y="9098280"/>
            <a:ext cx="2404872" cy="7955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6240"/>
              </a:lnSpc>
              <a:buNone/>
            </a:pPr>
            <a:r>
              <a:rPr lang="en-US" sz="5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02</a:t>
            </a:r>
            <a:endParaRPr lang="en-US" sz="5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386816" y="8092440"/>
            <a:ext cx="2752344" cy="277063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 rot="21600000">
            <a:off x="13560552" y="9098280"/>
            <a:ext cx="2404872" cy="7955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6240"/>
              </a:lnSpc>
              <a:buNone/>
            </a:pPr>
            <a:r>
              <a:rPr lang="en-US" sz="5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03</a:t>
            </a:r>
            <a:endParaRPr lang="en-US" sz="52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00000">
            <a:off x="10378440" y="7223760"/>
            <a:ext cx="758952" cy="58521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13231368" y="7223760"/>
            <a:ext cx="758952" cy="585216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777472" y="9381744"/>
            <a:ext cx="758952" cy="585216"/>
          </a:xfrm>
          <a:prstGeom prst="rect">
            <a:avLst/>
          </a:prstGeom>
        </p:spPr>
      </p:pic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523976" y="4928616"/>
            <a:ext cx="7342632" cy="155448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 rot="21600000">
            <a:off x="14173200" y="5257800"/>
            <a:ext cx="6693408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1957年Frank Rosenblatt发明的感知器首次实现了机器学习的“试错学习“机制，这种单层网络能够通过调整权重完成简单模式识别任务。</a:t>
            </a:r>
            <a:endParaRPr lang="en-US" sz="2600" dirty="0"/>
          </a:p>
        </p:txBody>
      </p:sp>
      <p:sp>
        <p:nvSpPr>
          <p:cNvPr id="17" name="Text 6"/>
          <p:cNvSpPr/>
          <p:nvPr/>
        </p:nvSpPr>
        <p:spPr>
          <a:xfrm rot="21600000">
            <a:off x="14173200" y="4224528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开创性发明</a:t>
            </a:r>
            <a:endParaRPr lang="en-US" sz="3900" dirty="0"/>
          </a:p>
        </p:txBody>
      </p:sp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764792" y="9244584"/>
            <a:ext cx="6720840" cy="137160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 rot="21600000">
            <a:off x="4636008" y="8522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理论突破</a:t>
            </a:r>
            <a:endParaRPr lang="en-US" sz="3900" dirty="0"/>
          </a:p>
        </p:txBody>
      </p:sp>
      <p:sp>
        <p:nvSpPr>
          <p:cNvPr id="20" name="Text 8"/>
          <p:cNvSpPr/>
          <p:nvPr/>
        </p:nvSpPr>
        <p:spPr>
          <a:xfrm rot="21600000">
            <a:off x="1764792" y="9610344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感知器证明了只要数据线性可分，通过有限次迭代就能收敛到最优解，这为后续神经网络研究奠定了重要理论基础。</a:t>
            </a:r>
            <a:endParaRPr lang="en-US" sz="2600" dirty="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5873984" y="9244584"/>
            <a:ext cx="6748272" cy="13716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 rot="21600000">
            <a:off x="16532352" y="9610344"/>
            <a:ext cx="608076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1969年Minsky证明感知器无法解决XOR等非线性问题，这一发现直接导致神经网络研究进入第一个寒冬期。</a:t>
            </a:r>
            <a:endParaRPr lang="en-US" sz="2600" dirty="0"/>
          </a:p>
        </p:txBody>
      </p:sp>
      <p:sp>
        <p:nvSpPr>
          <p:cNvPr id="23" name="Text 10"/>
          <p:cNvSpPr/>
          <p:nvPr/>
        </p:nvSpPr>
        <p:spPr>
          <a:xfrm rot="21600000">
            <a:off x="16532352" y="8522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应用局限</a:t>
            </a:r>
            <a:endParaRPr lang="en-US" sz="3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12380976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第二次浪潮：反向传播复兴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10744" y="4151376"/>
            <a:ext cx="3044952" cy="30358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600000">
            <a:off x="16166592" y="5257800"/>
            <a:ext cx="70134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该时期神经网络成功应用于邮政编码识别等实际场景，错误率降至1%以下，证明了其在模式识别领域的实用价值。</a:t>
            </a:r>
            <a:endParaRPr lang="en-US" sz="2600" dirty="0"/>
          </a:p>
        </p:txBody>
      </p:sp>
      <p:sp>
        <p:nvSpPr>
          <p:cNvPr id="8" name="Text 3"/>
          <p:cNvSpPr/>
          <p:nvPr/>
        </p:nvSpPr>
        <p:spPr>
          <a:xfrm rot="21600000">
            <a:off x="16166592" y="43891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实践应用</a:t>
            </a:r>
            <a:endParaRPr lang="en-US" sz="39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07008" y="4151376"/>
            <a:ext cx="3035808" cy="30358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 rot="21600000">
            <a:off x="4581144" y="5248656"/>
            <a:ext cx="70134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1986年Rumelhart等人提出的反向传播算法，首次有效解决了多层神经网络训练难题，使网络深度突破到3-5层。</a:t>
            </a:r>
            <a:endParaRPr lang="en-US" sz="2600" dirty="0"/>
          </a:p>
        </p:txBody>
      </p:sp>
      <p:sp>
        <p:nvSpPr>
          <p:cNvPr id="11" name="Text 5"/>
          <p:cNvSpPr/>
          <p:nvPr/>
        </p:nvSpPr>
        <p:spPr>
          <a:xfrm rot="21600000">
            <a:off x="4581144" y="437997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算法突破</a:t>
            </a:r>
            <a:endParaRPr lang="en-US" sz="39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07008" y="8403336"/>
            <a:ext cx="3035808" cy="304495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 rot="21600000">
            <a:off x="4562856" y="9491472"/>
            <a:ext cx="70134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受限于当时计算机性能，网络规模通常不超过1000个参数，训练时间长达数周，制约了更复杂模型的探索。</a:t>
            </a:r>
            <a:endParaRPr lang="en-US" sz="2600" dirty="0"/>
          </a:p>
        </p:txBody>
      </p:sp>
      <p:sp>
        <p:nvSpPr>
          <p:cNvPr id="14" name="Text 7"/>
          <p:cNvSpPr/>
          <p:nvPr/>
        </p:nvSpPr>
        <p:spPr>
          <a:xfrm rot="21600000">
            <a:off x="4562856" y="86685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硬件限制</a:t>
            </a:r>
            <a:endParaRPr lang="en-US" sz="39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810744" y="8403336"/>
            <a:ext cx="3035808" cy="304495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 rot="21600000">
            <a:off x="16166592" y="9500616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研究者们开始理解“深度“的重要性，发现增加隐藏层可以显著提升网络的特征提取能力。</a:t>
            </a:r>
            <a:endParaRPr lang="en-US" sz="2600" dirty="0"/>
          </a:p>
        </p:txBody>
      </p:sp>
      <p:sp>
        <p:nvSpPr>
          <p:cNvPr id="17" name="Text 9"/>
          <p:cNvSpPr/>
          <p:nvPr/>
        </p:nvSpPr>
        <p:spPr>
          <a:xfrm rot="21600000">
            <a:off x="16166592" y="868680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理论进展</a:t>
            </a:r>
            <a:endParaRPr lang="en-US" sz="3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2009608" y="0"/>
            <a:ext cx="2386584" cy="224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21600000">
            <a:off x="1920240" y="1143000"/>
            <a:ext cx="12380976" cy="10058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920"/>
              </a:lnSpc>
              <a:buNone/>
            </a:pPr>
            <a:r>
              <a:rPr lang="en-US" sz="66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第三次浪潮：深度学习革命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 rot="21600000">
            <a:off x="1243584" y="1143000"/>
            <a:ext cx="228600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6000" kern="0" spc="15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  </a:t>
            </a:r>
            <a:endParaRPr lang="en-US" sz="6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057400" y="8193024"/>
            <a:ext cx="20281392" cy="297180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743200" y="8494776"/>
            <a:ext cx="18900648" cy="237744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515832" y="10716768"/>
            <a:ext cx="256032" cy="256032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 rot="21600000">
            <a:off x="10506456" y="11814048"/>
            <a:ext cx="3374136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深度学习里程碑</a:t>
            </a:r>
            <a:endParaRPr lang="en-US" sz="28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487168" y="8394192"/>
            <a:ext cx="256032" cy="256032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483864" y="7479792"/>
            <a:ext cx="2029968" cy="2029968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114800" y="8101584"/>
            <a:ext cx="749808" cy="786384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3858768" y="9829800"/>
            <a:ext cx="1307592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2012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 rot="21600000">
            <a:off x="2962656" y="10332720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ImageNet夺冠</a:t>
            </a:r>
            <a:endParaRPr lang="en-US" sz="180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24344" y="7507224"/>
            <a:ext cx="2029968" cy="2029968"/>
          </a:xfrm>
          <a:prstGeom prst="rect">
            <a:avLst/>
          </a:prstGeom>
        </p:spPr>
      </p:pic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946136" y="8129016"/>
            <a:ext cx="777240" cy="786384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 rot="21600000">
            <a:off x="7708392" y="9829800"/>
            <a:ext cx="1307592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2014</a:t>
            </a:r>
            <a:endParaRPr lang="en-US" sz="2200" dirty="0"/>
          </a:p>
        </p:txBody>
      </p:sp>
      <p:sp>
        <p:nvSpPr>
          <p:cNvPr id="18" name="Text 6"/>
          <p:cNvSpPr/>
          <p:nvPr/>
        </p:nvSpPr>
        <p:spPr>
          <a:xfrm rot="21600000">
            <a:off x="6803136" y="10332720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生成对抗网络</a:t>
            </a:r>
            <a:endParaRPr lang="en-US" sz="1800" dirty="0"/>
          </a:p>
        </p:txBody>
      </p:sp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575536" y="9089136"/>
            <a:ext cx="2029968" cy="2029968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5206472" y="9765792"/>
            <a:ext cx="777240" cy="685800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 rot="21600000">
            <a:off x="14950440" y="7635240"/>
            <a:ext cx="1307592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2018</a:t>
            </a:r>
            <a:endParaRPr lang="en-US" sz="2200" dirty="0"/>
          </a:p>
        </p:txBody>
      </p:sp>
      <p:sp>
        <p:nvSpPr>
          <p:cNvPr id="22" name="Text 8"/>
          <p:cNvSpPr/>
          <p:nvPr/>
        </p:nvSpPr>
        <p:spPr>
          <a:xfrm rot="21600000">
            <a:off x="14045184" y="8147304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预训练模型</a:t>
            </a:r>
            <a:endParaRPr lang="en-US" sz="1800" dirty="0"/>
          </a:p>
        </p:txBody>
      </p:sp>
      <p:pic>
        <p:nvPicPr>
          <p:cNvPr id="23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201400" y="7507224"/>
            <a:ext cx="2029968" cy="2029968"/>
          </a:xfrm>
          <a:prstGeom prst="rect">
            <a:avLst/>
          </a:prstGeom>
        </p:spPr>
      </p:pic>
      <p:pic>
        <p:nvPicPr>
          <p:cNvPr id="24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814048" y="8156448"/>
            <a:ext cx="813816" cy="722376"/>
          </a:xfrm>
          <a:prstGeom prst="rect">
            <a:avLst/>
          </a:prstGeom>
        </p:spPr>
      </p:pic>
      <p:sp>
        <p:nvSpPr>
          <p:cNvPr id="25" name="Text 9"/>
          <p:cNvSpPr/>
          <p:nvPr/>
        </p:nvSpPr>
        <p:spPr>
          <a:xfrm rot="21600000">
            <a:off x="11567160" y="9829800"/>
            <a:ext cx="1307592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2017</a:t>
            </a:r>
            <a:endParaRPr lang="en-US" sz="2200" dirty="0"/>
          </a:p>
        </p:txBody>
      </p:sp>
      <p:sp>
        <p:nvSpPr>
          <p:cNvPr id="26" name="Text 10"/>
          <p:cNvSpPr/>
          <p:nvPr/>
        </p:nvSpPr>
        <p:spPr>
          <a:xfrm rot="21600000">
            <a:off x="10671048" y="10332720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自注意力机制</a:t>
            </a:r>
            <a:endParaRPr lang="en-US" sz="1800" dirty="0"/>
          </a:p>
        </p:txBody>
      </p:sp>
      <p:sp>
        <p:nvSpPr>
          <p:cNvPr id="27" name="Text 11"/>
          <p:cNvSpPr/>
          <p:nvPr/>
        </p:nvSpPr>
        <p:spPr>
          <a:xfrm rot="21600000">
            <a:off x="18809208" y="8293608"/>
            <a:ext cx="1307592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2020</a:t>
            </a:r>
            <a:endParaRPr lang="en-US" sz="2200" dirty="0"/>
          </a:p>
        </p:txBody>
      </p:sp>
      <p:sp>
        <p:nvSpPr>
          <p:cNvPr id="28" name="Text 12"/>
          <p:cNvSpPr/>
          <p:nvPr/>
        </p:nvSpPr>
        <p:spPr>
          <a:xfrm rot="21600000">
            <a:off x="17903952" y="8805672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1750亿参数</a:t>
            </a:r>
            <a:endParaRPr lang="en-US" sz="1800" dirty="0"/>
          </a:p>
        </p:txBody>
      </p:sp>
      <p:pic>
        <p:nvPicPr>
          <p:cNvPr id="29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443448" y="9756648"/>
            <a:ext cx="2029968" cy="2029968"/>
          </a:xfrm>
          <a:prstGeom prst="rect">
            <a:avLst/>
          </a:prstGeom>
        </p:spPr>
      </p:pic>
      <p:pic>
        <p:nvPicPr>
          <p:cNvPr id="30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9129248" y="10442448"/>
            <a:ext cx="649224" cy="649224"/>
          </a:xfrm>
          <a:prstGeom prst="rect">
            <a:avLst/>
          </a:prstGeom>
        </p:spPr>
      </p:pic>
      <p:sp>
        <p:nvSpPr>
          <p:cNvPr id="31" name="Text 13"/>
          <p:cNvSpPr/>
          <p:nvPr/>
        </p:nvSpPr>
        <p:spPr>
          <a:xfrm rot="21600000">
            <a:off x="4169664" y="4709160"/>
            <a:ext cx="16056864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928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ourceHanSerifCN-Regular" pitchFamily="34" charset="0"/>
                <a:ea typeface="SourceHanSerifCN-Regular" pitchFamily="34" charset="-122"/>
                <a:cs typeface="SourceHanSerifCN-Regular" pitchFamily="34" charset="-120"/>
              </a:rPr>
              <a:t>2010年后，随着GPU加速和大数据技术的成熟，深度神经网络在ImageNet等竞赛中取得突破性进展，错误率从26%骤降至3.5%。</a:t>
            </a:r>
            <a:endParaRPr lang="en-US" sz="2800" dirty="0"/>
          </a:p>
        </p:txBody>
      </p:sp>
      <p:sp>
        <p:nvSpPr>
          <p:cNvPr id="32" name="Text 14"/>
          <p:cNvSpPr/>
          <p:nvPr/>
        </p:nvSpPr>
        <p:spPr>
          <a:xfrm rot="21600000">
            <a:off x="10451592" y="3730752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HanSerifCN-SemiBold" pitchFamily="34" charset="0"/>
                <a:ea typeface="SourceHanSerifCN-SemiBold" pitchFamily="34" charset="-122"/>
                <a:cs typeface="SourceHanSerifCN-SemiBold" pitchFamily="34" charset="-120"/>
              </a:rPr>
              <a:t>技术爆发</a:t>
            </a:r>
            <a:endParaRPr lang="en-US" sz="4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882</Words>
  <Application>Microsoft Office PowerPoint</Application>
  <PresentationFormat>自定义</PresentationFormat>
  <Paragraphs>312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SourceHanSerifCN-SemiBold</vt:lpstr>
      <vt:lpstr>SourceHanSerifCN-Regular</vt:lpstr>
      <vt:lpstr>PlayfairDisplay-Regular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t75546</cp:lastModifiedBy>
  <cp:revision>4</cp:revision>
  <dcterms:created xsi:type="dcterms:W3CDTF">2025-08-03T14:52:22Z</dcterms:created>
  <dcterms:modified xsi:type="dcterms:W3CDTF">2025-08-03T15:46:38Z</dcterms:modified>
</cp:coreProperties>
</file>